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3" r:id="rId1"/>
  </p:sldMasterIdLst>
  <p:sldIdLst>
    <p:sldId id="270" r:id="rId2"/>
    <p:sldId id="277" r:id="rId3"/>
    <p:sldId id="269" r:id="rId4"/>
    <p:sldId id="272" r:id="rId5"/>
    <p:sldId id="294" r:id="rId6"/>
    <p:sldId id="279" r:id="rId7"/>
    <p:sldId id="350" r:id="rId8"/>
    <p:sldId id="349" r:id="rId9"/>
    <p:sldId id="273" r:id="rId10"/>
    <p:sldId id="275" r:id="rId11"/>
    <p:sldId id="302" r:id="rId12"/>
    <p:sldId id="303" r:id="rId13"/>
    <p:sldId id="260" r:id="rId14"/>
    <p:sldId id="295" r:id="rId15"/>
    <p:sldId id="346" r:id="rId16"/>
    <p:sldId id="347" r:id="rId17"/>
    <p:sldId id="348" r:id="rId18"/>
    <p:sldId id="325" r:id="rId19"/>
    <p:sldId id="280" r:id="rId20"/>
    <p:sldId id="285" r:id="rId21"/>
    <p:sldId id="286" r:id="rId22"/>
    <p:sldId id="296" r:id="rId23"/>
    <p:sldId id="299" r:id="rId24"/>
    <p:sldId id="298" r:id="rId25"/>
    <p:sldId id="297" r:id="rId26"/>
    <p:sldId id="300" r:id="rId27"/>
    <p:sldId id="301" r:id="rId28"/>
    <p:sldId id="291" r:id="rId29"/>
    <p:sldId id="304" r:id="rId30"/>
    <p:sldId id="330" r:id="rId31"/>
    <p:sldId id="305" r:id="rId32"/>
    <p:sldId id="306" r:id="rId33"/>
    <p:sldId id="307" r:id="rId34"/>
    <p:sldId id="308" r:id="rId35"/>
    <p:sldId id="340" r:id="rId36"/>
    <p:sldId id="341" r:id="rId37"/>
    <p:sldId id="344" r:id="rId38"/>
    <p:sldId id="345" r:id="rId39"/>
    <p:sldId id="266" r:id="rId40"/>
    <p:sldId id="309" r:id="rId41"/>
    <p:sldId id="310" r:id="rId42"/>
    <p:sldId id="311" r:id="rId43"/>
    <p:sldId id="312" r:id="rId44"/>
    <p:sldId id="326" r:id="rId45"/>
    <p:sldId id="313" r:id="rId46"/>
    <p:sldId id="314" r:id="rId47"/>
    <p:sldId id="315" r:id="rId48"/>
    <p:sldId id="316" r:id="rId49"/>
    <p:sldId id="317" r:id="rId50"/>
    <p:sldId id="327" r:id="rId51"/>
    <p:sldId id="318" r:id="rId52"/>
    <p:sldId id="319" r:id="rId53"/>
    <p:sldId id="333" r:id="rId54"/>
    <p:sldId id="320" r:id="rId55"/>
    <p:sldId id="323" r:id="rId56"/>
    <p:sldId id="324" r:id="rId57"/>
    <p:sldId id="334" r:id="rId58"/>
    <p:sldId id="335" r:id="rId59"/>
    <p:sldId id="328" r:id="rId60"/>
    <p:sldId id="321" r:id="rId61"/>
    <p:sldId id="322" r:id="rId62"/>
    <p:sldId id="336" r:id="rId63"/>
    <p:sldId id="258" r:id="rId64"/>
    <p:sldId id="337" r:id="rId65"/>
    <p:sldId id="359" r:id="rId66"/>
    <p:sldId id="259" r:id="rId67"/>
    <p:sldId id="351" r:id="rId68"/>
    <p:sldId id="360" r:id="rId69"/>
    <p:sldId id="338" r:id="rId70"/>
    <p:sldId id="358" r:id="rId71"/>
    <p:sldId id="361" r:id="rId72"/>
    <p:sldId id="342" r:id="rId73"/>
    <p:sldId id="261" r:id="rId74"/>
    <p:sldId id="362" r:id="rId75"/>
    <p:sldId id="339" r:id="rId76"/>
    <p:sldId id="352" r:id="rId77"/>
    <p:sldId id="353" r:id="rId78"/>
    <p:sldId id="354" r:id="rId79"/>
    <p:sldId id="355" r:id="rId80"/>
    <p:sldId id="356" r:id="rId81"/>
    <p:sldId id="357" r:id="rId82"/>
    <p:sldId id="262" r:id="rId83"/>
    <p:sldId id="263" r:id="rId84"/>
    <p:sldId id="264" r:id="rId85"/>
    <p:sldId id="265" r:id="rId86"/>
    <p:sldId id="343" r:id="rId87"/>
    <p:sldId id="267" r:id="rId88"/>
    <p:sldId id="268" r:id="rId89"/>
    <p:sldId id="329" r:id="rId90"/>
    <p:sldId id="331" r:id="rId91"/>
    <p:sldId id="363" r:id="rId92"/>
    <p:sldId id="271" r:id="rId9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74"/>
  </p:normalViewPr>
  <p:slideViewPr>
    <p:cSldViewPr snapToGrid="0" snapToObjects="1">
      <p:cViewPr varScale="1">
        <p:scale>
          <a:sx n="102" d="100"/>
          <a:sy n="102" d="100"/>
        </p:scale>
        <p:origin x="95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viewProps" Target="view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s>
</file>

<file path=ppt/diagrams/colors1.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3220A02-F3A2-4963-90EF-B4750492B712}" type="doc">
      <dgm:prSet loTypeId="urn:microsoft.com/office/officeart/2018/2/layout/IconCircleList" loCatId="icon" qsTypeId="urn:microsoft.com/office/officeart/2005/8/quickstyle/simple1" qsCatId="simple" csTypeId="urn:microsoft.com/office/officeart/2018/5/colors/Iconchunking_neutralbg_accent1_2" csCatId="accent1" phldr="1"/>
      <dgm:spPr/>
      <dgm:t>
        <a:bodyPr/>
        <a:lstStyle/>
        <a:p>
          <a:endParaRPr lang="en-US"/>
        </a:p>
      </dgm:t>
    </dgm:pt>
    <dgm:pt modelId="{B0C436E0-33E8-4F6D-AB57-571B42DE4E5A}">
      <dgm:prSet/>
      <dgm:spPr/>
      <dgm:t>
        <a:bodyPr/>
        <a:lstStyle/>
        <a:p>
          <a:r>
            <a:rPr lang="en-US" dirty="0"/>
            <a:t>Static Polymorphism</a:t>
          </a:r>
        </a:p>
      </dgm:t>
    </dgm:pt>
    <dgm:pt modelId="{8DB85EEB-8295-4FF4-BB26-39630C99A21E}" type="parTrans" cxnId="{5E4A30D6-A0A6-4641-9F90-270BCDEC506F}">
      <dgm:prSet/>
      <dgm:spPr/>
      <dgm:t>
        <a:bodyPr/>
        <a:lstStyle/>
        <a:p>
          <a:endParaRPr lang="en-US"/>
        </a:p>
      </dgm:t>
    </dgm:pt>
    <dgm:pt modelId="{97795963-F4B1-44F2-9E62-B38B0526BD62}" type="sibTrans" cxnId="{5E4A30D6-A0A6-4641-9F90-270BCDEC506F}">
      <dgm:prSet/>
      <dgm:spPr/>
      <dgm:t>
        <a:bodyPr/>
        <a:lstStyle/>
        <a:p>
          <a:endParaRPr lang="en-US"/>
        </a:p>
      </dgm:t>
    </dgm:pt>
    <dgm:pt modelId="{C224DAEE-CD8D-40C1-B756-37D35DD405F9}">
      <dgm:prSet/>
      <dgm:spPr/>
      <dgm:t>
        <a:bodyPr/>
        <a:lstStyle/>
        <a:p>
          <a:r>
            <a:rPr lang="en-US" dirty="0"/>
            <a:t>Dynamic Polymorphism</a:t>
          </a:r>
        </a:p>
      </dgm:t>
    </dgm:pt>
    <dgm:pt modelId="{6E04A4A9-643A-4A64-85CC-063F823358C6}" type="parTrans" cxnId="{B350D9F2-2FB2-4F81-A086-9C528F0B4376}">
      <dgm:prSet/>
      <dgm:spPr/>
      <dgm:t>
        <a:bodyPr/>
        <a:lstStyle/>
        <a:p>
          <a:endParaRPr lang="en-US"/>
        </a:p>
      </dgm:t>
    </dgm:pt>
    <dgm:pt modelId="{03F6F894-2AE5-4843-BFF4-6D067EAB0629}" type="sibTrans" cxnId="{B350D9F2-2FB2-4F81-A086-9C528F0B4376}">
      <dgm:prSet/>
      <dgm:spPr/>
      <dgm:t>
        <a:bodyPr/>
        <a:lstStyle/>
        <a:p>
          <a:endParaRPr lang="en-US"/>
        </a:p>
      </dgm:t>
    </dgm:pt>
    <dgm:pt modelId="{60639550-3343-48CB-A06D-09AF1A684370}" type="pres">
      <dgm:prSet presAssocID="{93220A02-F3A2-4963-90EF-B4750492B712}" presName="root" presStyleCnt="0">
        <dgm:presLayoutVars>
          <dgm:dir/>
          <dgm:resizeHandles val="exact"/>
        </dgm:presLayoutVars>
      </dgm:prSet>
      <dgm:spPr/>
    </dgm:pt>
    <dgm:pt modelId="{921CD7B4-E6A7-4920-8097-DD1D183B9BE4}" type="pres">
      <dgm:prSet presAssocID="{93220A02-F3A2-4963-90EF-B4750492B712}" presName="container" presStyleCnt="0">
        <dgm:presLayoutVars>
          <dgm:dir/>
          <dgm:resizeHandles val="exact"/>
        </dgm:presLayoutVars>
      </dgm:prSet>
      <dgm:spPr/>
    </dgm:pt>
    <dgm:pt modelId="{AE942EA1-F943-49A1-98B3-942B3F3F0B82}" type="pres">
      <dgm:prSet presAssocID="{B0C436E0-33E8-4F6D-AB57-571B42DE4E5A}" presName="compNode" presStyleCnt="0"/>
      <dgm:spPr/>
    </dgm:pt>
    <dgm:pt modelId="{6194F302-14C2-45F2-BDAF-F427695DB6C0}" type="pres">
      <dgm:prSet presAssocID="{B0C436E0-33E8-4F6D-AB57-571B42DE4E5A}" presName="iconBgRect" presStyleLbl="bgShp" presStyleIdx="0" presStyleCnt="2"/>
      <dgm:spPr/>
    </dgm:pt>
    <dgm:pt modelId="{669AFCCB-3728-4085-9E6B-8A206306EDC3}" type="pres">
      <dgm:prSet presAssocID="{B0C436E0-33E8-4F6D-AB57-571B42DE4E5A}" presName="iconRect" presStyleLbl="node1" presStyleIdx="0" presStyleCnt="2" custFlipHor="1" custScaleX="118576" custScaleY="44640"/>
      <dgm:spPr>
        <a:noFill/>
        <a:ln>
          <a:noFill/>
        </a:ln>
      </dgm:spPr>
    </dgm:pt>
    <dgm:pt modelId="{D97A9BEC-E78C-4D84-BF57-1FD9ED9E6A22}" type="pres">
      <dgm:prSet presAssocID="{B0C436E0-33E8-4F6D-AB57-571B42DE4E5A}" presName="spaceRect" presStyleCnt="0"/>
      <dgm:spPr/>
    </dgm:pt>
    <dgm:pt modelId="{9C950595-E4D2-4F89-8D1D-0C86D367DDAA}" type="pres">
      <dgm:prSet presAssocID="{B0C436E0-33E8-4F6D-AB57-571B42DE4E5A}" presName="textRect" presStyleLbl="revTx" presStyleIdx="0" presStyleCnt="2" custScaleX="192173">
        <dgm:presLayoutVars>
          <dgm:chMax val="1"/>
          <dgm:chPref val="1"/>
        </dgm:presLayoutVars>
      </dgm:prSet>
      <dgm:spPr/>
    </dgm:pt>
    <dgm:pt modelId="{BB8D7034-55D3-4F59-B179-3EAD6D3A423E}" type="pres">
      <dgm:prSet presAssocID="{97795963-F4B1-44F2-9E62-B38B0526BD62}" presName="sibTrans" presStyleLbl="sibTrans2D1" presStyleIdx="0" presStyleCnt="0"/>
      <dgm:spPr/>
    </dgm:pt>
    <dgm:pt modelId="{4DD1D96A-B924-420C-9148-00C1936AA5C7}" type="pres">
      <dgm:prSet presAssocID="{C224DAEE-CD8D-40C1-B756-37D35DD405F9}" presName="compNode" presStyleCnt="0"/>
      <dgm:spPr/>
    </dgm:pt>
    <dgm:pt modelId="{0BFC91DE-93FA-48DB-B555-2FCDE53455F7}" type="pres">
      <dgm:prSet presAssocID="{C224DAEE-CD8D-40C1-B756-37D35DD405F9}" presName="iconBgRect" presStyleLbl="bgShp" presStyleIdx="1" presStyleCnt="2"/>
      <dgm:spPr/>
    </dgm:pt>
    <dgm:pt modelId="{981BF88B-740A-4A0A-8771-EF1C636D8B1B}" type="pres">
      <dgm:prSet presAssocID="{C224DAEE-CD8D-40C1-B756-37D35DD405F9}" presName="iconRect" presStyleLbl="node1" presStyleIdx="1" presStyleCnt="2"/>
      <dgm:spPr>
        <a:noFill/>
        <a:ln>
          <a:noFill/>
        </a:ln>
      </dgm:spPr>
    </dgm:pt>
    <dgm:pt modelId="{C385F69E-0A87-4518-A5D3-904B51EE8A89}" type="pres">
      <dgm:prSet presAssocID="{C224DAEE-CD8D-40C1-B756-37D35DD405F9}" presName="spaceRect" presStyleCnt="0"/>
      <dgm:spPr/>
    </dgm:pt>
    <dgm:pt modelId="{903A7262-2924-4D44-BE8D-249FF6A9A98F}" type="pres">
      <dgm:prSet presAssocID="{C224DAEE-CD8D-40C1-B756-37D35DD405F9}" presName="textRect" presStyleLbl="revTx" presStyleIdx="1" presStyleCnt="2" custScaleX="215201">
        <dgm:presLayoutVars>
          <dgm:chMax val="1"/>
          <dgm:chPref val="1"/>
        </dgm:presLayoutVars>
      </dgm:prSet>
      <dgm:spPr/>
    </dgm:pt>
  </dgm:ptLst>
  <dgm:cxnLst>
    <dgm:cxn modelId="{6711F60F-6C4B-4215-85DC-16B194DBECE5}" type="presOf" srcId="{97795963-F4B1-44F2-9E62-B38B0526BD62}" destId="{BB8D7034-55D3-4F59-B179-3EAD6D3A423E}" srcOrd="0" destOrd="0" presId="urn:microsoft.com/office/officeart/2018/2/layout/IconCircleList"/>
    <dgm:cxn modelId="{A2C44A3E-E4B8-4885-86D7-98E6CEA4433E}" type="presOf" srcId="{C224DAEE-CD8D-40C1-B756-37D35DD405F9}" destId="{903A7262-2924-4D44-BE8D-249FF6A9A98F}" srcOrd="0" destOrd="0" presId="urn:microsoft.com/office/officeart/2018/2/layout/IconCircleList"/>
    <dgm:cxn modelId="{7BB6594B-2A74-460F-928F-E497F7261EAD}" type="presOf" srcId="{B0C436E0-33E8-4F6D-AB57-571B42DE4E5A}" destId="{9C950595-E4D2-4F89-8D1D-0C86D367DDAA}" srcOrd="0" destOrd="0" presId="urn:microsoft.com/office/officeart/2018/2/layout/IconCircleList"/>
    <dgm:cxn modelId="{5E4A30D6-A0A6-4641-9F90-270BCDEC506F}" srcId="{93220A02-F3A2-4963-90EF-B4750492B712}" destId="{B0C436E0-33E8-4F6D-AB57-571B42DE4E5A}" srcOrd="0" destOrd="0" parTransId="{8DB85EEB-8295-4FF4-BB26-39630C99A21E}" sibTransId="{97795963-F4B1-44F2-9E62-B38B0526BD62}"/>
    <dgm:cxn modelId="{B350D9F2-2FB2-4F81-A086-9C528F0B4376}" srcId="{93220A02-F3A2-4963-90EF-B4750492B712}" destId="{C224DAEE-CD8D-40C1-B756-37D35DD405F9}" srcOrd="1" destOrd="0" parTransId="{6E04A4A9-643A-4A64-85CC-063F823358C6}" sibTransId="{03F6F894-2AE5-4843-BFF4-6D067EAB0629}"/>
    <dgm:cxn modelId="{E1656AF6-5EE0-44A1-98B2-1587A1EEECFF}" type="presOf" srcId="{93220A02-F3A2-4963-90EF-B4750492B712}" destId="{60639550-3343-48CB-A06D-09AF1A684370}" srcOrd="0" destOrd="0" presId="urn:microsoft.com/office/officeart/2018/2/layout/IconCircleList"/>
    <dgm:cxn modelId="{C26BA280-70A9-46DF-B539-098FF988DFD0}" type="presParOf" srcId="{60639550-3343-48CB-A06D-09AF1A684370}" destId="{921CD7B4-E6A7-4920-8097-DD1D183B9BE4}" srcOrd="0" destOrd="0" presId="urn:microsoft.com/office/officeart/2018/2/layout/IconCircleList"/>
    <dgm:cxn modelId="{459A6374-58FF-48E6-8B2F-5D6DD5F4A922}" type="presParOf" srcId="{921CD7B4-E6A7-4920-8097-DD1D183B9BE4}" destId="{AE942EA1-F943-49A1-98B3-942B3F3F0B82}" srcOrd="0" destOrd="0" presId="urn:microsoft.com/office/officeart/2018/2/layout/IconCircleList"/>
    <dgm:cxn modelId="{57A5B53A-E6AC-4E34-B9CA-A8652C436C09}" type="presParOf" srcId="{AE942EA1-F943-49A1-98B3-942B3F3F0B82}" destId="{6194F302-14C2-45F2-BDAF-F427695DB6C0}" srcOrd="0" destOrd="0" presId="urn:microsoft.com/office/officeart/2018/2/layout/IconCircleList"/>
    <dgm:cxn modelId="{66BA6C21-C0FF-427E-B02D-2F693CBCC03E}" type="presParOf" srcId="{AE942EA1-F943-49A1-98B3-942B3F3F0B82}" destId="{669AFCCB-3728-4085-9E6B-8A206306EDC3}" srcOrd="1" destOrd="0" presId="urn:microsoft.com/office/officeart/2018/2/layout/IconCircleList"/>
    <dgm:cxn modelId="{02114546-4256-4BD9-A62E-74555C5133C8}" type="presParOf" srcId="{AE942EA1-F943-49A1-98B3-942B3F3F0B82}" destId="{D97A9BEC-E78C-4D84-BF57-1FD9ED9E6A22}" srcOrd="2" destOrd="0" presId="urn:microsoft.com/office/officeart/2018/2/layout/IconCircleList"/>
    <dgm:cxn modelId="{DD24A8EA-E38F-4BB0-88FD-55177E935E4F}" type="presParOf" srcId="{AE942EA1-F943-49A1-98B3-942B3F3F0B82}" destId="{9C950595-E4D2-4F89-8D1D-0C86D367DDAA}" srcOrd="3" destOrd="0" presId="urn:microsoft.com/office/officeart/2018/2/layout/IconCircleList"/>
    <dgm:cxn modelId="{79F09869-FAF0-47C8-82EB-FDE3AC799360}" type="presParOf" srcId="{921CD7B4-E6A7-4920-8097-DD1D183B9BE4}" destId="{BB8D7034-55D3-4F59-B179-3EAD6D3A423E}" srcOrd="1" destOrd="0" presId="urn:microsoft.com/office/officeart/2018/2/layout/IconCircleList"/>
    <dgm:cxn modelId="{F8A7DBAC-A668-4C4A-95E1-FD4F145DCDF8}" type="presParOf" srcId="{921CD7B4-E6A7-4920-8097-DD1D183B9BE4}" destId="{4DD1D96A-B924-420C-9148-00C1936AA5C7}" srcOrd="2" destOrd="0" presId="urn:microsoft.com/office/officeart/2018/2/layout/IconCircleList"/>
    <dgm:cxn modelId="{1DE0C191-39DF-4864-A4C3-7C9F371CF8D4}" type="presParOf" srcId="{4DD1D96A-B924-420C-9148-00C1936AA5C7}" destId="{0BFC91DE-93FA-48DB-B555-2FCDE53455F7}" srcOrd="0" destOrd="0" presId="urn:microsoft.com/office/officeart/2018/2/layout/IconCircleList"/>
    <dgm:cxn modelId="{D1C1B6EE-4781-4B3D-8DCF-FBD9F59F0109}" type="presParOf" srcId="{4DD1D96A-B924-420C-9148-00C1936AA5C7}" destId="{981BF88B-740A-4A0A-8771-EF1C636D8B1B}" srcOrd="1" destOrd="0" presId="urn:microsoft.com/office/officeart/2018/2/layout/IconCircleList"/>
    <dgm:cxn modelId="{1BB24ECB-BE97-4AD2-9001-354C20EBFEFA}" type="presParOf" srcId="{4DD1D96A-B924-420C-9148-00C1936AA5C7}" destId="{C385F69E-0A87-4518-A5D3-904B51EE8A89}" srcOrd="2" destOrd="0" presId="urn:microsoft.com/office/officeart/2018/2/layout/IconCircleList"/>
    <dgm:cxn modelId="{E1F27902-B3BC-4B49-AC4D-3FEC35425ABC}" type="presParOf" srcId="{4DD1D96A-B924-420C-9148-00C1936AA5C7}" destId="{903A7262-2924-4D44-BE8D-249FF6A9A98F}"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94F302-14C2-45F2-BDAF-F427695DB6C0}">
      <dsp:nvSpPr>
        <dsp:cNvPr id="0" name=""/>
        <dsp:cNvSpPr/>
      </dsp:nvSpPr>
      <dsp:spPr>
        <a:xfrm>
          <a:off x="940622" y="1440814"/>
          <a:ext cx="761629" cy="761629"/>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69AFCCB-3728-4085-9E6B-8A206306EDC3}">
      <dsp:nvSpPr>
        <dsp:cNvPr id="0" name=""/>
        <dsp:cNvSpPr/>
      </dsp:nvSpPr>
      <dsp:spPr>
        <a:xfrm flipH="1">
          <a:off x="1059535" y="1723032"/>
          <a:ext cx="523804" cy="197195"/>
        </a:xfrm>
        <a:prstGeom prst="rect">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C950595-E4D2-4F89-8D1D-0C86D367DDAA}">
      <dsp:nvSpPr>
        <dsp:cNvPr id="0" name=""/>
        <dsp:cNvSpPr/>
      </dsp:nvSpPr>
      <dsp:spPr>
        <a:xfrm>
          <a:off x="1038081" y="1440814"/>
          <a:ext cx="3450025" cy="7616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US" sz="2400" kern="1200" dirty="0"/>
            <a:t>Static Polymorphism</a:t>
          </a:r>
        </a:p>
      </dsp:txBody>
      <dsp:txXfrm>
        <a:off x="1038081" y="1440814"/>
        <a:ext cx="3450025" cy="761629"/>
      </dsp:txXfrm>
    </dsp:sp>
    <dsp:sp modelId="{0BFC91DE-93FA-48DB-B555-2FCDE53455F7}">
      <dsp:nvSpPr>
        <dsp:cNvPr id="0" name=""/>
        <dsp:cNvSpPr/>
      </dsp:nvSpPr>
      <dsp:spPr>
        <a:xfrm>
          <a:off x="1049870" y="2523831"/>
          <a:ext cx="761629" cy="761629"/>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81BF88B-740A-4A0A-8771-EF1C636D8B1B}">
      <dsp:nvSpPr>
        <dsp:cNvPr id="0" name=""/>
        <dsp:cNvSpPr/>
      </dsp:nvSpPr>
      <dsp:spPr>
        <a:xfrm>
          <a:off x="1209813" y="2683773"/>
          <a:ext cx="441745" cy="441745"/>
        </a:xfrm>
        <a:prstGeom prst="rect">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03A7262-2924-4D44-BE8D-249FF6A9A98F}">
      <dsp:nvSpPr>
        <dsp:cNvPr id="0" name=""/>
        <dsp:cNvSpPr/>
      </dsp:nvSpPr>
      <dsp:spPr>
        <a:xfrm>
          <a:off x="940622" y="2523831"/>
          <a:ext cx="3863440" cy="7616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US" sz="2400" kern="1200" dirty="0"/>
            <a:t>Dynamic Polymorphism</a:t>
          </a:r>
        </a:p>
      </dsp:txBody>
      <dsp:txXfrm>
        <a:off x="940622" y="2523831"/>
        <a:ext cx="3863440" cy="761629"/>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BE0E0-16D3-8247-AF93-A20C6F3AEEA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CBEE1FB2-72E8-CE4C-869D-ABCAED2AC97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49D58A52-4BBF-484D-BBD6-307C23276639}"/>
              </a:ext>
            </a:extLst>
          </p:cNvPr>
          <p:cNvSpPr>
            <a:spLocks noGrp="1"/>
          </p:cNvSpPr>
          <p:nvPr>
            <p:ph type="dt" sz="half" idx="10"/>
          </p:nvPr>
        </p:nvSpPr>
        <p:spPr/>
        <p:txBody>
          <a:bodyPr/>
          <a:lstStyle/>
          <a:p>
            <a:fld id="{11A6662E-FAF4-44BC-88B5-85A7CBFB6D30}" type="datetime1">
              <a:rPr lang="en-US" smtClean="0"/>
              <a:pPr/>
              <a:t>3/14/22</a:t>
            </a:fld>
            <a:endParaRPr lang="en-US" dirty="0"/>
          </a:p>
        </p:txBody>
      </p:sp>
      <p:sp>
        <p:nvSpPr>
          <p:cNvPr id="5" name="Footer Placeholder 4">
            <a:extLst>
              <a:ext uri="{FF2B5EF4-FFF2-40B4-BE49-F238E27FC236}">
                <a16:creationId xmlns:a16="http://schemas.microsoft.com/office/drawing/2014/main" id="{7D6961AF-01CB-394E-BA75-52C5C0F088EE}"/>
              </a:ext>
            </a:extLst>
          </p:cNvPr>
          <p:cNvSpPr>
            <a:spLocks noGrp="1"/>
          </p:cNvSpPr>
          <p:nvPr>
            <p:ph type="ftr" sz="quarter" idx="11"/>
          </p:nvPr>
        </p:nvSpPr>
        <p:spPr/>
        <p:txBody>
          <a:body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9210790A-EBCB-1345-8BA7-D1C504854844}"/>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val="1125077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0DA26-FF56-9B4B-A608-441D7995C7E3}"/>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9E04BB2-1F1F-BB46-A5A8-72BA322942A8}"/>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BEB5B08-6191-874A-8E2D-57603C9D5F05}"/>
              </a:ext>
            </a:extLst>
          </p:cNvPr>
          <p:cNvSpPr>
            <a:spLocks noGrp="1"/>
          </p:cNvSpPr>
          <p:nvPr>
            <p:ph type="dt" sz="half" idx="10"/>
          </p:nvPr>
        </p:nvSpPr>
        <p:spPr/>
        <p:txBody>
          <a:bodyPr/>
          <a:lstStyle/>
          <a:p>
            <a:fld id="{4C559632-1575-4E14-B53B-3DC3D5ED3947}" type="datetime1">
              <a:rPr lang="en-US" smtClean="0"/>
              <a:t>3/14/22</a:t>
            </a:fld>
            <a:endParaRPr lang="en-US"/>
          </a:p>
        </p:txBody>
      </p:sp>
      <p:sp>
        <p:nvSpPr>
          <p:cNvPr id="5" name="Footer Placeholder 4">
            <a:extLst>
              <a:ext uri="{FF2B5EF4-FFF2-40B4-BE49-F238E27FC236}">
                <a16:creationId xmlns:a16="http://schemas.microsoft.com/office/drawing/2014/main" id="{465E8753-71F6-A84F-AFAC-11D24830B8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FBC744-BEEE-0D46-800D-9E8BC639485E}"/>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560405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1636EE8-C9B3-584A-A45F-A6F3871EDC5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AE02FEF-F143-E34D-97DE-8D937AA3863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59DEEB5-0E06-B142-AFC5-94F3BA05C484}"/>
              </a:ext>
            </a:extLst>
          </p:cNvPr>
          <p:cNvSpPr>
            <a:spLocks noGrp="1"/>
          </p:cNvSpPr>
          <p:nvPr>
            <p:ph type="dt" sz="half" idx="10"/>
          </p:nvPr>
        </p:nvSpPr>
        <p:spPr/>
        <p:txBody>
          <a:bodyPr/>
          <a:lstStyle/>
          <a:p>
            <a:fld id="{CC4A6868-2568-4CC9-B302-F37117B01A6E}" type="datetime1">
              <a:rPr lang="en-US" smtClean="0"/>
              <a:t>3/14/22</a:t>
            </a:fld>
            <a:endParaRPr lang="en-US"/>
          </a:p>
        </p:txBody>
      </p:sp>
      <p:sp>
        <p:nvSpPr>
          <p:cNvPr id="5" name="Footer Placeholder 4">
            <a:extLst>
              <a:ext uri="{FF2B5EF4-FFF2-40B4-BE49-F238E27FC236}">
                <a16:creationId xmlns:a16="http://schemas.microsoft.com/office/drawing/2014/main" id="{FC5EE843-8B73-3E45-9DD8-7E6BA81F2E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70E802-ADDF-5E48-BE3A-A375C303133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636561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C4315-5EAE-5E48-BB6F-2F4E5E10193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512214C-0478-7043-8A69-23B03C66D0D4}"/>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7C68798-25C8-6F45-957F-708624C6057D}"/>
              </a:ext>
            </a:extLst>
          </p:cNvPr>
          <p:cNvSpPr>
            <a:spLocks noGrp="1"/>
          </p:cNvSpPr>
          <p:nvPr>
            <p:ph type="dt" sz="half" idx="10"/>
          </p:nvPr>
        </p:nvSpPr>
        <p:spPr/>
        <p:txBody>
          <a:bodyPr/>
          <a:lstStyle/>
          <a:p>
            <a:fld id="{0055F08A-1E71-4B2B-BB49-E743F2903911}" type="datetime1">
              <a:rPr lang="en-US" smtClean="0"/>
              <a:t>3/14/22</a:t>
            </a:fld>
            <a:endParaRPr lang="en-US" dirty="0"/>
          </a:p>
        </p:txBody>
      </p:sp>
      <p:sp>
        <p:nvSpPr>
          <p:cNvPr id="5" name="Footer Placeholder 4">
            <a:extLst>
              <a:ext uri="{FF2B5EF4-FFF2-40B4-BE49-F238E27FC236}">
                <a16:creationId xmlns:a16="http://schemas.microsoft.com/office/drawing/2014/main" id="{280CAACF-8C18-5746-BBE1-5CE9987582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F391ED-00DD-F54F-88C8-1A652DA56180}"/>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7690156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7DDCB-6A35-0F4D-9A59-2FC07C3BE9D1}"/>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9B1E18FD-B203-A24C-8583-2FFA476224A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0B2BBE07-3D7A-0D41-9B6D-C66D1C7C6751}"/>
              </a:ext>
            </a:extLst>
          </p:cNvPr>
          <p:cNvSpPr>
            <a:spLocks noGrp="1"/>
          </p:cNvSpPr>
          <p:nvPr>
            <p:ph type="dt" sz="half" idx="10"/>
          </p:nvPr>
        </p:nvSpPr>
        <p:spPr/>
        <p:txBody>
          <a:bodyPr/>
          <a:lstStyle/>
          <a:p>
            <a:fld id="{15417D9E-721A-44BB-8863-9873FE64DA75}" type="datetime1">
              <a:rPr lang="en-US" smtClean="0"/>
              <a:t>3/14/22</a:t>
            </a:fld>
            <a:endParaRPr lang="en-US"/>
          </a:p>
        </p:txBody>
      </p:sp>
      <p:sp>
        <p:nvSpPr>
          <p:cNvPr id="5" name="Footer Placeholder 4">
            <a:extLst>
              <a:ext uri="{FF2B5EF4-FFF2-40B4-BE49-F238E27FC236}">
                <a16:creationId xmlns:a16="http://schemas.microsoft.com/office/drawing/2014/main" id="{7D3A0694-9271-B94D-B952-2BF3E8D9D6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F8EAFA-8CE5-2B40-ACE4-9B795B30D54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0818115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0C6FE-2845-AE4B-982D-7150FD090A7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3C4A3F75-51ED-FA4C-81B3-D9CE82A6D7B5}"/>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BD2A4E7E-D55E-A34E-A1B3-1C534E286FA0}"/>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9282C524-2526-144A-8FF6-B978BAE6C4EF}"/>
              </a:ext>
            </a:extLst>
          </p:cNvPr>
          <p:cNvSpPr>
            <a:spLocks noGrp="1"/>
          </p:cNvSpPr>
          <p:nvPr>
            <p:ph type="dt" sz="half" idx="10"/>
          </p:nvPr>
        </p:nvSpPr>
        <p:spPr/>
        <p:txBody>
          <a:bodyPr/>
          <a:lstStyle/>
          <a:p>
            <a:fld id="{5F31DA2F-80B8-49CF-99FB-5ABCA53A607A}" type="datetime1">
              <a:rPr lang="en-US" smtClean="0"/>
              <a:t>3/14/22</a:t>
            </a:fld>
            <a:endParaRPr lang="en-US"/>
          </a:p>
        </p:txBody>
      </p:sp>
      <p:sp>
        <p:nvSpPr>
          <p:cNvPr id="6" name="Footer Placeholder 5">
            <a:extLst>
              <a:ext uri="{FF2B5EF4-FFF2-40B4-BE49-F238E27FC236}">
                <a16:creationId xmlns:a16="http://schemas.microsoft.com/office/drawing/2014/main" id="{5F7401EE-C0BC-AB41-B849-611D9F0D886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2B7CA13-210E-1D4E-9D46-49DE5F9ED0B0}"/>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5463872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64FD9-FECA-4D48-9D94-364B7F6201BE}"/>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F9BFF50-972F-114B-A578-2531D1FA9B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997B1F2B-4B89-7B42-B4B2-F08A81264376}"/>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DD3DFBF2-27AA-0346-BA9D-5986661067A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B124A791-7148-7649-9223-749E90DD5BD1}"/>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2EA6F441-1DDD-0649-844A-8DF4E7EF551A}"/>
              </a:ext>
            </a:extLst>
          </p:cNvPr>
          <p:cNvSpPr>
            <a:spLocks noGrp="1"/>
          </p:cNvSpPr>
          <p:nvPr>
            <p:ph type="dt" sz="half" idx="10"/>
          </p:nvPr>
        </p:nvSpPr>
        <p:spPr/>
        <p:txBody>
          <a:bodyPr/>
          <a:lstStyle/>
          <a:p>
            <a:fld id="{28852172-E6C9-4B6C-929A-A9DE3837BBF1}" type="datetime1">
              <a:rPr lang="en-US" smtClean="0"/>
              <a:t>3/14/22</a:t>
            </a:fld>
            <a:endParaRPr lang="en-US"/>
          </a:p>
        </p:txBody>
      </p:sp>
      <p:sp>
        <p:nvSpPr>
          <p:cNvPr id="8" name="Footer Placeholder 7">
            <a:extLst>
              <a:ext uri="{FF2B5EF4-FFF2-40B4-BE49-F238E27FC236}">
                <a16:creationId xmlns:a16="http://schemas.microsoft.com/office/drawing/2014/main" id="{B91E7C4D-4053-9341-B563-2F90B5F1A1C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ECA4A8A-D141-7C46-9948-0BE955F609C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94657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51CE8-AF23-E242-8D27-33D9315F5CA7}"/>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9FFB7C7-2D9D-1044-ADD3-F06331A556BF}"/>
              </a:ext>
            </a:extLst>
          </p:cNvPr>
          <p:cNvSpPr>
            <a:spLocks noGrp="1"/>
          </p:cNvSpPr>
          <p:nvPr>
            <p:ph type="dt" sz="half" idx="10"/>
          </p:nvPr>
        </p:nvSpPr>
        <p:spPr/>
        <p:txBody>
          <a:bodyPr/>
          <a:lstStyle/>
          <a:p>
            <a:fld id="{3AB41CFF-90C9-47B3-9DA1-F2BF8D839F7E}" type="datetime1">
              <a:rPr lang="en-US" smtClean="0"/>
              <a:t>3/14/22</a:t>
            </a:fld>
            <a:endParaRPr lang="en-US"/>
          </a:p>
        </p:txBody>
      </p:sp>
      <p:sp>
        <p:nvSpPr>
          <p:cNvPr id="4" name="Footer Placeholder 3">
            <a:extLst>
              <a:ext uri="{FF2B5EF4-FFF2-40B4-BE49-F238E27FC236}">
                <a16:creationId xmlns:a16="http://schemas.microsoft.com/office/drawing/2014/main" id="{97900960-0A7F-B144-B340-A510C4A2A6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32C258-2EE3-8F4D-98B1-734CFB0CF2C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813884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E26530-1710-114B-A858-E8A0654B94E0}"/>
              </a:ext>
            </a:extLst>
          </p:cNvPr>
          <p:cNvSpPr>
            <a:spLocks noGrp="1"/>
          </p:cNvSpPr>
          <p:nvPr>
            <p:ph type="dt" sz="half" idx="10"/>
          </p:nvPr>
        </p:nvSpPr>
        <p:spPr/>
        <p:txBody>
          <a:bodyPr/>
          <a:lstStyle/>
          <a:p>
            <a:fld id="{F06048FA-06AB-4884-A69B-986B96E68A24}" type="datetime1">
              <a:rPr lang="en-US" smtClean="0"/>
              <a:t>3/14/22</a:t>
            </a:fld>
            <a:endParaRPr lang="en-US"/>
          </a:p>
        </p:txBody>
      </p:sp>
      <p:sp>
        <p:nvSpPr>
          <p:cNvPr id="3" name="Footer Placeholder 2">
            <a:extLst>
              <a:ext uri="{FF2B5EF4-FFF2-40B4-BE49-F238E27FC236}">
                <a16:creationId xmlns:a16="http://schemas.microsoft.com/office/drawing/2014/main" id="{BC59428E-07BE-7747-BFB3-436640F247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F627B98-D4A7-E44F-A6CA-C7D328A7053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9529068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F59AF-93B2-1541-B9D9-A8490A27A96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1A73FE5-225F-7146-9BE6-4C5BAC392B5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B3F9A8A3-36C8-584C-8390-F4B91DDC6A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D9E7D92-7EC5-854A-9015-35DD94884FD7}"/>
              </a:ext>
            </a:extLst>
          </p:cNvPr>
          <p:cNvSpPr>
            <a:spLocks noGrp="1"/>
          </p:cNvSpPr>
          <p:nvPr>
            <p:ph type="dt" sz="half" idx="10"/>
          </p:nvPr>
        </p:nvSpPr>
        <p:spPr/>
        <p:txBody>
          <a:bodyPr/>
          <a:lstStyle/>
          <a:p>
            <a:fld id="{50DB7ABA-0172-4F9C-889D-567164F66BCD}" type="datetime1">
              <a:rPr lang="en-US" smtClean="0"/>
              <a:t>3/14/22</a:t>
            </a:fld>
            <a:endParaRPr lang="en-US"/>
          </a:p>
        </p:txBody>
      </p:sp>
      <p:sp>
        <p:nvSpPr>
          <p:cNvPr id="6" name="Footer Placeholder 5">
            <a:extLst>
              <a:ext uri="{FF2B5EF4-FFF2-40B4-BE49-F238E27FC236}">
                <a16:creationId xmlns:a16="http://schemas.microsoft.com/office/drawing/2014/main" id="{70E6E4CD-DEDA-8843-A597-DD39E678B9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EEB462-F506-3F49-986A-661A78AA17A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050378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63FBD-3C6B-1841-A984-E223DFD805F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4232AE90-FCB9-5847-BD63-1F896B03F76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E408240-6C6F-474E-BBA7-95904F5234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06AE84C-B068-6047-99FB-D351818E4160}"/>
              </a:ext>
            </a:extLst>
          </p:cNvPr>
          <p:cNvSpPr>
            <a:spLocks noGrp="1"/>
          </p:cNvSpPr>
          <p:nvPr>
            <p:ph type="dt" sz="half" idx="10"/>
          </p:nvPr>
        </p:nvSpPr>
        <p:spPr/>
        <p:txBody>
          <a:bodyPr/>
          <a:lstStyle/>
          <a:p>
            <a:fld id="{78AC6A5B-8AE7-4A41-B5A7-9ADC6686DC18}" type="datetime1">
              <a:rPr lang="en-US" smtClean="0"/>
              <a:t>3/14/22</a:t>
            </a:fld>
            <a:endParaRPr lang="en-US"/>
          </a:p>
        </p:txBody>
      </p:sp>
      <p:sp>
        <p:nvSpPr>
          <p:cNvPr id="6" name="Footer Placeholder 5">
            <a:extLst>
              <a:ext uri="{FF2B5EF4-FFF2-40B4-BE49-F238E27FC236}">
                <a16:creationId xmlns:a16="http://schemas.microsoft.com/office/drawing/2014/main" id="{D0CD00FF-B3D6-FD48-8776-97E16B9242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A04718-DF56-E646-9B29-47FD6E948B0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1412913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C55C75D-07C9-894B-9EE5-66B07276714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F97ACBC-FECD-6346-9DCF-3F413CCAFFE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B10C93B-FDF6-7642-BD14-B4F2F921D63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E0CF6C-748E-4B7A-BC8B-3011EF78ED13}" type="datetime1">
              <a:rPr lang="en-US" smtClean="0"/>
              <a:pPr/>
              <a:t>3/14/22</a:t>
            </a:fld>
            <a:endParaRPr lang="en-US" dirty="0"/>
          </a:p>
        </p:txBody>
      </p:sp>
      <p:sp>
        <p:nvSpPr>
          <p:cNvPr id="5" name="Footer Placeholder 4">
            <a:extLst>
              <a:ext uri="{FF2B5EF4-FFF2-40B4-BE49-F238E27FC236}">
                <a16:creationId xmlns:a16="http://schemas.microsoft.com/office/drawing/2014/main" id="{03167539-01E5-6347-9E44-19FABE2A81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F135AD75-E6C9-AF4E-96BB-607A884F99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1002705663"/>
      </p:ext>
    </p:extLst>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81C21-0504-D942-A3E6-9F721E3258AE}"/>
              </a:ext>
            </a:extLst>
          </p:cNvPr>
          <p:cNvSpPr>
            <a:spLocks noGrp="1"/>
          </p:cNvSpPr>
          <p:nvPr>
            <p:ph type="ctrTitle"/>
          </p:nvPr>
        </p:nvSpPr>
        <p:spPr>
          <a:xfrm>
            <a:off x="835152" y="785812"/>
            <a:ext cx="7530685" cy="1557338"/>
          </a:xfrm>
        </p:spPr>
        <p:txBody>
          <a:bodyPr>
            <a:normAutofit fontScale="90000"/>
          </a:bodyPr>
          <a:lstStyle/>
          <a:p>
            <a:pPr algn="l"/>
            <a:r>
              <a:rPr lang="en-US" sz="6000" dirty="0">
                <a:solidFill>
                  <a:srgbClr val="FFFFFF"/>
                </a:solidFill>
              </a:rPr>
              <a:t>Agenda</a:t>
            </a:r>
            <a:br>
              <a:rPr lang="en-US" sz="5200" dirty="0">
                <a:solidFill>
                  <a:srgbClr val="FFFFFF"/>
                </a:solidFill>
              </a:rPr>
            </a:br>
            <a:endParaRPr lang="en-US" sz="5200" dirty="0">
              <a:solidFill>
                <a:srgbClr val="FFFFFF"/>
              </a:solidFill>
            </a:endParaRPr>
          </a:p>
        </p:txBody>
      </p:sp>
      <p:sp>
        <p:nvSpPr>
          <p:cNvPr id="3" name="Subtitle 2">
            <a:extLst>
              <a:ext uri="{FF2B5EF4-FFF2-40B4-BE49-F238E27FC236}">
                <a16:creationId xmlns:a16="http://schemas.microsoft.com/office/drawing/2014/main" id="{4F0BF439-7715-6149-AF5F-75977CB95855}"/>
              </a:ext>
            </a:extLst>
          </p:cNvPr>
          <p:cNvSpPr>
            <a:spLocks noGrp="1"/>
          </p:cNvSpPr>
          <p:nvPr>
            <p:ph type="subTitle" idx="1"/>
          </p:nvPr>
        </p:nvSpPr>
        <p:spPr>
          <a:xfrm>
            <a:off x="838200" y="2019335"/>
            <a:ext cx="8720138" cy="4052853"/>
          </a:xfrm>
        </p:spPr>
        <p:txBody>
          <a:bodyPr>
            <a:normAutofit/>
          </a:bodyPr>
          <a:lstStyle/>
          <a:p>
            <a:pPr algn="l"/>
            <a:r>
              <a:rPr lang="en-US" sz="2200" dirty="0">
                <a:solidFill>
                  <a:srgbClr val="FFFFFF"/>
                </a:solidFill>
              </a:rPr>
              <a:t>Classes, objects &amp; methods</a:t>
            </a:r>
          </a:p>
          <a:p>
            <a:pPr algn="l"/>
            <a:r>
              <a:rPr lang="en-US" sz="2200" dirty="0">
                <a:solidFill>
                  <a:srgbClr val="FFFFFF"/>
                </a:solidFill>
              </a:rPr>
              <a:t>OOPS Properties: </a:t>
            </a:r>
          </a:p>
          <a:p>
            <a:pPr marL="800100" lvl="1" indent="-342900" algn="l">
              <a:buFont typeface="Arial" panose="020B0604020202020204" pitchFamily="34" charset="0"/>
              <a:buChar char="•"/>
            </a:pPr>
            <a:r>
              <a:rPr lang="en-US" sz="1800" dirty="0">
                <a:solidFill>
                  <a:srgbClr val="FFFFFF"/>
                </a:solidFill>
              </a:rPr>
              <a:t>Abstraction</a:t>
            </a:r>
          </a:p>
          <a:p>
            <a:pPr marL="800100" lvl="1" indent="-342900" algn="l">
              <a:buFont typeface="Arial" panose="020B0604020202020204" pitchFamily="34" charset="0"/>
              <a:buChar char="•"/>
            </a:pPr>
            <a:r>
              <a:rPr lang="en-US" sz="1800" dirty="0">
                <a:solidFill>
                  <a:srgbClr val="FFFFFF"/>
                </a:solidFill>
              </a:rPr>
              <a:t>Encapsulation</a:t>
            </a:r>
          </a:p>
          <a:p>
            <a:pPr marL="800100" lvl="1" indent="-342900" algn="l">
              <a:buFont typeface="Arial" panose="020B0604020202020204" pitchFamily="34" charset="0"/>
              <a:buChar char="•"/>
            </a:pPr>
            <a:r>
              <a:rPr lang="en-US" sz="1800" dirty="0">
                <a:solidFill>
                  <a:srgbClr val="FFFFFF"/>
                </a:solidFill>
              </a:rPr>
              <a:t>Polymorphism</a:t>
            </a:r>
          </a:p>
          <a:p>
            <a:pPr marL="800100" lvl="1" indent="-342900" algn="l">
              <a:buFont typeface="Arial" panose="020B0604020202020204" pitchFamily="34" charset="0"/>
              <a:buChar char="•"/>
            </a:pPr>
            <a:r>
              <a:rPr lang="en-US" sz="1800" dirty="0">
                <a:solidFill>
                  <a:srgbClr val="FFFFFF"/>
                </a:solidFill>
              </a:rPr>
              <a:t>Inheritance</a:t>
            </a:r>
          </a:p>
          <a:p>
            <a:pPr algn="l"/>
            <a:r>
              <a:rPr lang="en-US" sz="2200" dirty="0">
                <a:solidFill>
                  <a:srgbClr val="FFFFFF"/>
                </a:solidFill>
              </a:rPr>
              <a:t>Constructor</a:t>
            </a:r>
          </a:p>
          <a:p>
            <a:pPr algn="l"/>
            <a:endParaRPr lang="en-US" sz="2200" dirty="0">
              <a:solidFill>
                <a:srgbClr val="FFFFFF"/>
              </a:solidFill>
            </a:endParaRPr>
          </a:p>
          <a:p>
            <a:pPr algn="l"/>
            <a:endParaRPr lang="en-US" sz="2200" dirty="0">
              <a:solidFill>
                <a:srgbClr val="FFFFFF"/>
              </a:solidFill>
            </a:endParaRPr>
          </a:p>
          <a:p>
            <a:pPr algn="l"/>
            <a:endParaRPr lang="en-US" sz="2200" dirty="0">
              <a:solidFill>
                <a:srgbClr val="FFFFFF"/>
              </a:solidFill>
            </a:endParaRPr>
          </a:p>
          <a:p>
            <a:pPr algn="l"/>
            <a:endParaRPr lang="en-US" sz="2200" dirty="0">
              <a:solidFill>
                <a:srgbClr val="FFFFFF"/>
              </a:solidFill>
            </a:endParaRPr>
          </a:p>
        </p:txBody>
      </p:sp>
      <p:sp>
        <p:nvSpPr>
          <p:cNvPr id="5" name="Rectangle 4">
            <a:extLst>
              <a:ext uri="{FF2B5EF4-FFF2-40B4-BE49-F238E27FC236}">
                <a16:creationId xmlns:a16="http://schemas.microsoft.com/office/drawing/2014/main" id="{ABB0FD09-EBB1-8F47-8610-4ED6A46AC2E6}"/>
              </a:ext>
            </a:extLst>
          </p:cNvPr>
          <p:cNvSpPr/>
          <p:nvPr/>
        </p:nvSpPr>
        <p:spPr>
          <a:xfrm>
            <a:off x="935165" y="1665720"/>
            <a:ext cx="7008686" cy="12858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Icon&#10;&#10;Description automatically generated">
            <a:extLst>
              <a:ext uri="{FF2B5EF4-FFF2-40B4-BE49-F238E27FC236}">
                <a16:creationId xmlns:a16="http://schemas.microsoft.com/office/drawing/2014/main" id="{45793198-7054-AD4F-B80D-7B7997BF4FAA}"/>
              </a:ext>
            </a:extLst>
          </p:cNvPr>
          <p:cNvPicPr>
            <a:picLocks noChangeAspect="1"/>
          </p:cNvPicPr>
          <p:nvPr/>
        </p:nvPicPr>
        <p:blipFill>
          <a:blip r:embed="rId2"/>
          <a:stretch>
            <a:fillRect/>
          </a:stretch>
        </p:blipFill>
        <p:spPr>
          <a:xfrm>
            <a:off x="9426661" y="1794307"/>
            <a:ext cx="2603500" cy="2870200"/>
          </a:xfrm>
          <a:prstGeom prst="rect">
            <a:avLst/>
          </a:prstGeom>
        </p:spPr>
      </p:pic>
    </p:spTree>
    <p:extLst>
      <p:ext uri="{BB962C8B-B14F-4D97-AF65-F5344CB8AC3E}">
        <p14:creationId xmlns:p14="http://schemas.microsoft.com/office/powerpoint/2010/main" val="18893462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Access Control Modifiers</a:t>
            </a:r>
          </a:p>
        </p:txBody>
      </p:sp>
      <p:cxnSp>
        <p:nvCxnSpPr>
          <p:cNvPr id="9" name="Straight Connector 8">
            <a:extLst>
              <a:ext uri="{FF2B5EF4-FFF2-40B4-BE49-F238E27FC236}">
                <a16:creationId xmlns:a16="http://schemas.microsoft.com/office/drawing/2014/main" id="{E445C453-4230-CE49-8D19-B8BA1739C399}"/>
              </a:ext>
            </a:extLst>
          </p:cNvPr>
          <p:cNvCxnSpPr>
            <a:cxnSpLocks/>
          </p:cNvCxnSpPr>
          <p:nvPr/>
        </p:nvCxnSpPr>
        <p:spPr>
          <a:xfrm>
            <a:off x="5474044" y="1818375"/>
            <a:ext cx="0" cy="399342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55707926-6FB1-C642-90E9-1B29238C5F1B}"/>
              </a:ext>
            </a:extLst>
          </p:cNvPr>
          <p:cNvSpPr/>
          <p:nvPr/>
        </p:nvSpPr>
        <p:spPr>
          <a:xfrm>
            <a:off x="7620013" y="1795593"/>
            <a:ext cx="2644340" cy="1421027"/>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2000" b="1" dirty="0"/>
              <a:t>default:</a:t>
            </a:r>
          </a:p>
          <a:p>
            <a:r>
              <a:rPr lang="en-US" dirty="0"/>
              <a:t>Visible to the package</a:t>
            </a:r>
          </a:p>
        </p:txBody>
      </p:sp>
      <p:sp>
        <p:nvSpPr>
          <p:cNvPr id="17" name="Oval 16">
            <a:extLst>
              <a:ext uri="{FF2B5EF4-FFF2-40B4-BE49-F238E27FC236}">
                <a16:creationId xmlns:a16="http://schemas.microsoft.com/office/drawing/2014/main" id="{13BDE111-888B-6443-9366-7E400837AB98}"/>
              </a:ext>
            </a:extLst>
          </p:cNvPr>
          <p:cNvSpPr/>
          <p:nvPr/>
        </p:nvSpPr>
        <p:spPr>
          <a:xfrm>
            <a:off x="8612660" y="4153929"/>
            <a:ext cx="2644340" cy="1421027"/>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2000" b="1" dirty="0"/>
              <a:t>public:</a:t>
            </a:r>
          </a:p>
          <a:p>
            <a:r>
              <a:rPr lang="en-US" dirty="0"/>
              <a:t>Visible to the world</a:t>
            </a:r>
          </a:p>
        </p:txBody>
      </p:sp>
      <p:sp>
        <p:nvSpPr>
          <p:cNvPr id="18" name="Oval 17">
            <a:extLst>
              <a:ext uri="{FF2B5EF4-FFF2-40B4-BE49-F238E27FC236}">
                <a16:creationId xmlns:a16="http://schemas.microsoft.com/office/drawing/2014/main" id="{3B56AE7C-5E86-DB40-9EA6-13B69790C899}"/>
              </a:ext>
            </a:extLst>
          </p:cNvPr>
          <p:cNvSpPr/>
          <p:nvPr/>
        </p:nvSpPr>
        <p:spPr>
          <a:xfrm>
            <a:off x="1338650" y="2065637"/>
            <a:ext cx="2644340" cy="1421027"/>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2000" b="1" dirty="0"/>
              <a:t>private:</a:t>
            </a:r>
          </a:p>
          <a:p>
            <a:r>
              <a:rPr lang="en-US" dirty="0"/>
              <a:t>Visible to the class only</a:t>
            </a:r>
          </a:p>
        </p:txBody>
      </p:sp>
      <p:sp>
        <p:nvSpPr>
          <p:cNvPr id="19" name="Oval 18">
            <a:extLst>
              <a:ext uri="{FF2B5EF4-FFF2-40B4-BE49-F238E27FC236}">
                <a16:creationId xmlns:a16="http://schemas.microsoft.com/office/drawing/2014/main" id="{29420455-47A4-0640-B76A-0C9A3DDB4E13}"/>
              </a:ext>
            </a:extLst>
          </p:cNvPr>
          <p:cNvSpPr/>
          <p:nvPr/>
        </p:nvSpPr>
        <p:spPr>
          <a:xfrm>
            <a:off x="436600" y="3861613"/>
            <a:ext cx="2644335" cy="1565189"/>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2000" b="1" dirty="0"/>
              <a:t>protected:</a:t>
            </a:r>
          </a:p>
          <a:p>
            <a:r>
              <a:rPr lang="en-US" dirty="0"/>
              <a:t>Visible to the package &amp; all subclasses</a:t>
            </a:r>
          </a:p>
        </p:txBody>
      </p:sp>
      <p:cxnSp>
        <p:nvCxnSpPr>
          <p:cNvPr id="21" name="Straight Connector 20">
            <a:extLst>
              <a:ext uri="{FF2B5EF4-FFF2-40B4-BE49-F238E27FC236}">
                <a16:creationId xmlns:a16="http://schemas.microsoft.com/office/drawing/2014/main" id="{F80B1AF2-84F9-CA4C-A7EE-271D09A2D923}"/>
              </a:ext>
            </a:extLst>
          </p:cNvPr>
          <p:cNvCxnSpPr>
            <a:cxnSpLocks/>
            <a:endCxn id="16" idx="2"/>
          </p:cNvCxnSpPr>
          <p:nvPr/>
        </p:nvCxnSpPr>
        <p:spPr>
          <a:xfrm>
            <a:off x="5474044" y="2506107"/>
            <a:ext cx="214596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BE569070-8741-D841-BB87-DDFEFCE884BB}"/>
              </a:ext>
            </a:extLst>
          </p:cNvPr>
          <p:cNvCxnSpPr>
            <a:cxnSpLocks/>
            <a:endCxn id="17" idx="2"/>
          </p:cNvCxnSpPr>
          <p:nvPr/>
        </p:nvCxnSpPr>
        <p:spPr>
          <a:xfrm>
            <a:off x="5474044" y="4864441"/>
            <a:ext cx="3138616" cy="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276B2C4-F0B8-804A-83BE-22DF62B24E15}"/>
              </a:ext>
            </a:extLst>
          </p:cNvPr>
          <p:cNvCxnSpPr>
            <a:cxnSpLocks/>
          </p:cNvCxnSpPr>
          <p:nvPr/>
        </p:nvCxnSpPr>
        <p:spPr>
          <a:xfrm flipV="1">
            <a:off x="3080935" y="4486340"/>
            <a:ext cx="2393109" cy="4569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6028275-13FC-4941-AB7D-1DE67FC55F00}"/>
              </a:ext>
            </a:extLst>
          </p:cNvPr>
          <p:cNvCxnSpPr>
            <a:cxnSpLocks/>
            <a:stCxn id="18" idx="6"/>
          </p:cNvCxnSpPr>
          <p:nvPr/>
        </p:nvCxnSpPr>
        <p:spPr>
          <a:xfrm flipV="1">
            <a:off x="3982990" y="2765598"/>
            <a:ext cx="1491054" cy="1055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5294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par>
                                <p:cTn id="8" presetID="3" presetClass="entr" presetSubtype="10" fill="hold"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blinds(horizontal)">
                                      <p:cBhvr>
                                        <p:cTn id="10" dur="500"/>
                                        <p:tgtEl>
                                          <p:spTgt spid="21"/>
                                        </p:tgtEl>
                                      </p:cBhvr>
                                    </p:animEffect>
                                  </p:childTnLst>
                                </p:cTn>
                              </p:par>
                              <p:par>
                                <p:cTn id="11" presetID="3" presetClass="entr" presetSubtype="10" fill="hold" nodeType="with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blinds(horizontal)">
                                      <p:cBhvr>
                                        <p:cTn id="13" dur="500"/>
                                        <p:tgtEl>
                                          <p:spTgt spid="29"/>
                                        </p:tgtEl>
                                      </p:cBhvr>
                                    </p:animEffect>
                                  </p:childTnLst>
                                </p:cTn>
                              </p:par>
                              <p:par>
                                <p:cTn id="14" presetID="3" presetClass="entr" presetSubtype="10" fill="hold" nodeType="with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blinds(horizontal)">
                                      <p:cBhvr>
                                        <p:cTn id="16" dur="500"/>
                                        <p:tgtEl>
                                          <p:spTgt spid="26"/>
                                        </p:tgtEl>
                                      </p:cBhvr>
                                    </p:animEffect>
                                  </p:childTnLst>
                                </p:cTn>
                              </p:par>
                              <p:par>
                                <p:cTn id="17" presetID="3" presetClass="entr" presetSubtype="1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blinds(horizontal)">
                                      <p:cBhvr>
                                        <p:cTn id="19" dur="500"/>
                                        <p:tgtEl>
                                          <p:spTgt spid="24"/>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16"/>
                                        </p:tgtEl>
                                        <p:attrNameLst>
                                          <p:attrName>style.visibility</p:attrName>
                                        </p:attrNameLst>
                                      </p:cBhvr>
                                      <p:to>
                                        <p:strVal val="visible"/>
                                      </p:to>
                                    </p:set>
                                    <p:anim calcmode="lin" valueType="num">
                                      <p:cBhvr additive="base">
                                        <p:cTn id="24" dur="500" fill="hold"/>
                                        <p:tgtEl>
                                          <p:spTgt spid="16"/>
                                        </p:tgtEl>
                                        <p:attrNameLst>
                                          <p:attrName>ppt_x</p:attrName>
                                        </p:attrNameLst>
                                      </p:cBhvr>
                                      <p:tavLst>
                                        <p:tav tm="0">
                                          <p:val>
                                            <p:strVal val="#ppt_x"/>
                                          </p:val>
                                        </p:tav>
                                        <p:tav tm="100000">
                                          <p:val>
                                            <p:strVal val="#ppt_x"/>
                                          </p:val>
                                        </p:tav>
                                      </p:tavLst>
                                    </p:anim>
                                    <p:anim calcmode="lin" valueType="num">
                                      <p:cBhvr additive="base">
                                        <p:cTn id="25"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17"/>
                                        </p:tgtEl>
                                        <p:attrNameLst>
                                          <p:attrName>style.visibility</p:attrName>
                                        </p:attrNameLst>
                                      </p:cBhvr>
                                      <p:to>
                                        <p:strVal val="visible"/>
                                      </p:to>
                                    </p:set>
                                    <p:anim calcmode="lin" valueType="num">
                                      <p:cBhvr additive="base">
                                        <p:cTn id="30" dur="500" fill="hold"/>
                                        <p:tgtEl>
                                          <p:spTgt spid="17"/>
                                        </p:tgtEl>
                                        <p:attrNameLst>
                                          <p:attrName>ppt_x</p:attrName>
                                        </p:attrNameLst>
                                      </p:cBhvr>
                                      <p:tavLst>
                                        <p:tav tm="0">
                                          <p:val>
                                            <p:strVal val="#ppt_x"/>
                                          </p:val>
                                        </p:tav>
                                        <p:tav tm="100000">
                                          <p:val>
                                            <p:strVal val="#ppt_x"/>
                                          </p:val>
                                        </p:tav>
                                      </p:tavLst>
                                    </p:anim>
                                    <p:anim calcmode="lin" valueType="num">
                                      <p:cBhvr additive="base">
                                        <p:cTn id="31"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18"/>
                                        </p:tgtEl>
                                        <p:attrNameLst>
                                          <p:attrName>style.visibility</p:attrName>
                                        </p:attrNameLst>
                                      </p:cBhvr>
                                      <p:to>
                                        <p:strVal val="visible"/>
                                      </p:to>
                                    </p:set>
                                    <p:anim calcmode="lin" valueType="num">
                                      <p:cBhvr additive="base">
                                        <p:cTn id="36" dur="500" fill="hold"/>
                                        <p:tgtEl>
                                          <p:spTgt spid="18"/>
                                        </p:tgtEl>
                                        <p:attrNameLst>
                                          <p:attrName>ppt_x</p:attrName>
                                        </p:attrNameLst>
                                      </p:cBhvr>
                                      <p:tavLst>
                                        <p:tav tm="0">
                                          <p:val>
                                            <p:strVal val="#ppt_x"/>
                                          </p:val>
                                        </p:tav>
                                        <p:tav tm="100000">
                                          <p:val>
                                            <p:strVal val="#ppt_x"/>
                                          </p:val>
                                        </p:tav>
                                      </p:tavLst>
                                    </p:anim>
                                    <p:anim calcmode="lin" valueType="num">
                                      <p:cBhvr additive="base">
                                        <p:cTn id="37"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19"/>
                                        </p:tgtEl>
                                        <p:attrNameLst>
                                          <p:attrName>style.visibility</p:attrName>
                                        </p:attrNameLst>
                                      </p:cBhvr>
                                      <p:to>
                                        <p:strVal val="visible"/>
                                      </p:to>
                                    </p:set>
                                    <p:anim calcmode="lin" valueType="num">
                                      <p:cBhvr additive="base">
                                        <p:cTn id="42" dur="500" fill="hold"/>
                                        <p:tgtEl>
                                          <p:spTgt spid="19"/>
                                        </p:tgtEl>
                                        <p:attrNameLst>
                                          <p:attrName>ppt_x</p:attrName>
                                        </p:attrNameLst>
                                      </p:cBhvr>
                                      <p:tavLst>
                                        <p:tav tm="0">
                                          <p:val>
                                            <p:strVal val="#ppt_x"/>
                                          </p:val>
                                        </p:tav>
                                        <p:tav tm="100000">
                                          <p:val>
                                            <p:strVal val="#ppt_x"/>
                                          </p:val>
                                        </p:tav>
                                      </p:tavLst>
                                    </p:anim>
                                    <p:anim calcmode="lin" valueType="num">
                                      <p:cBhvr additive="base">
                                        <p:cTn id="43"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Access Control Modifiers</a:t>
            </a:r>
          </a:p>
        </p:txBody>
      </p:sp>
      <p:cxnSp>
        <p:nvCxnSpPr>
          <p:cNvPr id="9" name="Straight Connector 8">
            <a:extLst>
              <a:ext uri="{FF2B5EF4-FFF2-40B4-BE49-F238E27FC236}">
                <a16:creationId xmlns:a16="http://schemas.microsoft.com/office/drawing/2014/main" id="{E445C453-4230-CE49-8D19-B8BA1739C399}"/>
              </a:ext>
            </a:extLst>
          </p:cNvPr>
          <p:cNvCxnSpPr>
            <a:cxnSpLocks/>
          </p:cNvCxnSpPr>
          <p:nvPr/>
        </p:nvCxnSpPr>
        <p:spPr>
          <a:xfrm flipH="1">
            <a:off x="1359243" y="1742233"/>
            <a:ext cx="10337457" cy="3714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Pentagon 6">
            <a:extLst>
              <a:ext uri="{FF2B5EF4-FFF2-40B4-BE49-F238E27FC236}">
                <a16:creationId xmlns:a16="http://schemas.microsoft.com/office/drawing/2014/main" id="{E92D8CE9-FC05-5743-B44F-F159A18386FB}"/>
              </a:ext>
            </a:extLst>
          </p:cNvPr>
          <p:cNvSpPr/>
          <p:nvPr/>
        </p:nvSpPr>
        <p:spPr>
          <a:xfrm rot="5400000">
            <a:off x="4543143" y="1431864"/>
            <a:ext cx="887845" cy="1582866"/>
          </a:xfrm>
          <a:prstGeom prst="homePlate">
            <a:avLst>
              <a:gd name="adj" fmla="val 56452"/>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C05E84EC-A3C9-6543-BAE3-CB227A144BA2}"/>
              </a:ext>
            </a:extLst>
          </p:cNvPr>
          <p:cNvSpPr txBox="1"/>
          <p:nvPr/>
        </p:nvSpPr>
        <p:spPr>
          <a:xfrm>
            <a:off x="4548915" y="1853965"/>
            <a:ext cx="1054100" cy="369332"/>
          </a:xfrm>
          <a:prstGeom prst="rect">
            <a:avLst/>
          </a:prstGeom>
          <a:noFill/>
        </p:spPr>
        <p:txBody>
          <a:bodyPr wrap="square" rtlCol="0">
            <a:spAutoFit/>
          </a:bodyPr>
          <a:lstStyle/>
          <a:p>
            <a:r>
              <a:rPr lang="en-US" dirty="0">
                <a:solidFill>
                  <a:schemeClr val="bg1"/>
                </a:solidFill>
              </a:rPr>
              <a:t>Default</a:t>
            </a:r>
          </a:p>
        </p:txBody>
      </p:sp>
      <p:sp>
        <p:nvSpPr>
          <p:cNvPr id="20" name="Pentagon 19">
            <a:extLst>
              <a:ext uri="{FF2B5EF4-FFF2-40B4-BE49-F238E27FC236}">
                <a16:creationId xmlns:a16="http://schemas.microsoft.com/office/drawing/2014/main" id="{25AD66D9-C121-BA4D-9024-27C50ECB5029}"/>
              </a:ext>
            </a:extLst>
          </p:cNvPr>
          <p:cNvSpPr/>
          <p:nvPr/>
        </p:nvSpPr>
        <p:spPr>
          <a:xfrm rot="5400000">
            <a:off x="6443510" y="1412685"/>
            <a:ext cx="887845" cy="1582866"/>
          </a:xfrm>
          <a:prstGeom prst="homePlate">
            <a:avLst>
              <a:gd name="adj" fmla="val 56452"/>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D380344F-A5BA-FF47-8958-86351CA87DF3}"/>
              </a:ext>
            </a:extLst>
          </p:cNvPr>
          <p:cNvSpPr txBox="1"/>
          <p:nvPr/>
        </p:nvSpPr>
        <p:spPr>
          <a:xfrm>
            <a:off x="6449283" y="1853966"/>
            <a:ext cx="1054100" cy="369332"/>
          </a:xfrm>
          <a:prstGeom prst="rect">
            <a:avLst/>
          </a:prstGeom>
          <a:noFill/>
        </p:spPr>
        <p:txBody>
          <a:bodyPr wrap="square" rtlCol="0">
            <a:spAutoFit/>
          </a:bodyPr>
          <a:lstStyle/>
          <a:p>
            <a:r>
              <a:rPr lang="en-US" dirty="0">
                <a:solidFill>
                  <a:schemeClr val="bg1"/>
                </a:solidFill>
              </a:rPr>
              <a:t>Public</a:t>
            </a:r>
          </a:p>
        </p:txBody>
      </p:sp>
      <p:sp>
        <p:nvSpPr>
          <p:cNvPr id="23" name="Pentagon 22">
            <a:extLst>
              <a:ext uri="{FF2B5EF4-FFF2-40B4-BE49-F238E27FC236}">
                <a16:creationId xmlns:a16="http://schemas.microsoft.com/office/drawing/2014/main" id="{EDC91979-56C2-C849-ADCE-2ADF5334B076}"/>
              </a:ext>
            </a:extLst>
          </p:cNvPr>
          <p:cNvSpPr/>
          <p:nvPr/>
        </p:nvSpPr>
        <p:spPr>
          <a:xfrm rot="5400000">
            <a:off x="8396993" y="1412685"/>
            <a:ext cx="887845" cy="1582866"/>
          </a:xfrm>
          <a:prstGeom prst="homePlate">
            <a:avLst>
              <a:gd name="adj" fmla="val 56452"/>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extBox 24">
            <a:extLst>
              <a:ext uri="{FF2B5EF4-FFF2-40B4-BE49-F238E27FC236}">
                <a16:creationId xmlns:a16="http://schemas.microsoft.com/office/drawing/2014/main" id="{97518461-7207-024E-A8A7-7B3D5558B3FB}"/>
              </a:ext>
            </a:extLst>
          </p:cNvPr>
          <p:cNvSpPr txBox="1"/>
          <p:nvPr/>
        </p:nvSpPr>
        <p:spPr>
          <a:xfrm>
            <a:off x="8402765" y="1834786"/>
            <a:ext cx="1054100" cy="369332"/>
          </a:xfrm>
          <a:prstGeom prst="rect">
            <a:avLst/>
          </a:prstGeom>
          <a:noFill/>
        </p:spPr>
        <p:txBody>
          <a:bodyPr wrap="square" rtlCol="0">
            <a:spAutoFit/>
          </a:bodyPr>
          <a:lstStyle/>
          <a:p>
            <a:r>
              <a:rPr lang="en-US" dirty="0">
                <a:solidFill>
                  <a:schemeClr val="bg1"/>
                </a:solidFill>
              </a:rPr>
              <a:t>Private</a:t>
            </a:r>
          </a:p>
        </p:txBody>
      </p:sp>
      <p:sp>
        <p:nvSpPr>
          <p:cNvPr id="27" name="Pentagon 26">
            <a:extLst>
              <a:ext uri="{FF2B5EF4-FFF2-40B4-BE49-F238E27FC236}">
                <a16:creationId xmlns:a16="http://schemas.microsoft.com/office/drawing/2014/main" id="{46E0E604-68E2-0B4E-BFCD-F6D68A2D6CD2}"/>
              </a:ext>
            </a:extLst>
          </p:cNvPr>
          <p:cNvSpPr/>
          <p:nvPr/>
        </p:nvSpPr>
        <p:spPr>
          <a:xfrm rot="5400000">
            <a:off x="10325506" y="1404525"/>
            <a:ext cx="887845" cy="1582866"/>
          </a:xfrm>
          <a:prstGeom prst="homePlate">
            <a:avLst>
              <a:gd name="adj" fmla="val 56452"/>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Box 27">
            <a:extLst>
              <a:ext uri="{FF2B5EF4-FFF2-40B4-BE49-F238E27FC236}">
                <a16:creationId xmlns:a16="http://schemas.microsoft.com/office/drawing/2014/main" id="{0BC51EEE-A505-F342-B256-D61F4EBD5B32}"/>
              </a:ext>
            </a:extLst>
          </p:cNvPr>
          <p:cNvSpPr txBox="1"/>
          <p:nvPr/>
        </p:nvSpPr>
        <p:spPr>
          <a:xfrm>
            <a:off x="10223500" y="1826626"/>
            <a:ext cx="1161878" cy="369332"/>
          </a:xfrm>
          <a:prstGeom prst="rect">
            <a:avLst/>
          </a:prstGeom>
          <a:noFill/>
        </p:spPr>
        <p:txBody>
          <a:bodyPr wrap="square" rtlCol="0">
            <a:spAutoFit/>
          </a:bodyPr>
          <a:lstStyle/>
          <a:p>
            <a:r>
              <a:rPr lang="en-US" dirty="0">
                <a:solidFill>
                  <a:schemeClr val="bg1"/>
                </a:solidFill>
              </a:rPr>
              <a:t>Protected</a:t>
            </a:r>
          </a:p>
        </p:txBody>
      </p:sp>
      <p:graphicFrame>
        <p:nvGraphicFramePr>
          <p:cNvPr id="12" name="Table 12">
            <a:extLst>
              <a:ext uri="{FF2B5EF4-FFF2-40B4-BE49-F238E27FC236}">
                <a16:creationId xmlns:a16="http://schemas.microsoft.com/office/drawing/2014/main" id="{07484BB9-13C3-8146-BEB5-1473843A22C2}"/>
              </a:ext>
            </a:extLst>
          </p:cNvPr>
          <p:cNvGraphicFramePr>
            <a:graphicFrameLocks noGrp="1"/>
          </p:cNvGraphicFramePr>
          <p:nvPr>
            <p:extLst>
              <p:ext uri="{D42A27DB-BD31-4B8C-83A1-F6EECF244321}">
                <p14:modId xmlns:p14="http://schemas.microsoft.com/office/powerpoint/2010/main" val="242066846"/>
              </p:ext>
            </p:extLst>
          </p:nvPr>
        </p:nvGraphicFramePr>
        <p:xfrm>
          <a:off x="571500" y="3707604"/>
          <a:ext cx="11125200" cy="1918495"/>
        </p:xfrm>
        <a:graphic>
          <a:graphicData uri="http://schemas.openxmlformats.org/drawingml/2006/table">
            <a:tbl>
              <a:tblPr>
                <a:tableStyleId>{22838BEF-8BB2-4498-84A7-C5851F593DF1}</a:tableStyleId>
              </a:tblPr>
              <a:tblGrid>
                <a:gridCol w="3587098">
                  <a:extLst>
                    <a:ext uri="{9D8B030D-6E8A-4147-A177-3AD203B41FA5}">
                      <a16:colId xmlns:a16="http://schemas.microsoft.com/office/drawing/2014/main" val="2979514148"/>
                    </a:ext>
                  </a:extLst>
                </a:gridCol>
                <a:gridCol w="1825692">
                  <a:extLst>
                    <a:ext uri="{9D8B030D-6E8A-4147-A177-3AD203B41FA5}">
                      <a16:colId xmlns:a16="http://schemas.microsoft.com/office/drawing/2014/main" val="3510889607"/>
                    </a:ext>
                  </a:extLst>
                </a:gridCol>
                <a:gridCol w="2018546">
                  <a:extLst>
                    <a:ext uri="{9D8B030D-6E8A-4147-A177-3AD203B41FA5}">
                      <a16:colId xmlns:a16="http://schemas.microsoft.com/office/drawing/2014/main" val="1031401716"/>
                    </a:ext>
                  </a:extLst>
                </a:gridCol>
                <a:gridCol w="1930731">
                  <a:extLst>
                    <a:ext uri="{9D8B030D-6E8A-4147-A177-3AD203B41FA5}">
                      <a16:colId xmlns:a16="http://schemas.microsoft.com/office/drawing/2014/main" val="896639408"/>
                    </a:ext>
                  </a:extLst>
                </a:gridCol>
                <a:gridCol w="1763133">
                  <a:extLst>
                    <a:ext uri="{9D8B030D-6E8A-4147-A177-3AD203B41FA5}">
                      <a16:colId xmlns:a16="http://schemas.microsoft.com/office/drawing/2014/main" val="3191833775"/>
                    </a:ext>
                  </a:extLst>
                </a:gridCol>
              </a:tblGrid>
              <a:tr h="383699">
                <a:tc>
                  <a:txBody>
                    <a:bodyPr/>
                    <a:lstStyle/>
                    <a:p>
                      <a:r>
                        <a:rPr lang="en-US" dirty="0">
                          <a:solidFill>
                            <a:schemeClr val="bg1"/>
                          </a:solidFill>
                        </a:rPr>
                        <a:t>Same class</a:t>
                      </a:r>
                    </a:p>
                  </a:txBody>
                  <a:tcPr>
                    <a:cell3D prstMaterial="dkEdge">
                      <a:bevel prst="relaxedInset"/>
                      <a:lightRig rig="flood" dir="t"/>
                    </a:cell3D>
                    <a:solidFill>
                      <a:schemeClr val="accent5">
                        <a:lumMod val="60000"/>
                        <a:lumOff val="40000"/>
                      </a:schemeClr>
                    </a:solidFill>
                  </a:tcPr>
                </a:tc>
                <a:tc>
                  <a:txBody>
                    <a:bodyPr/>
                    <a:lstStyle/>
                    <a:p>
                      <a:pPr algn="ctr"/>
                      <a:r>
                        <a:rPr lang="en-US" dirty="0">
                          <a:solidFill>
                            <a:schemeClr val="bg1"/>
                          </a:solidFill>
                        </a:rPr>
                        <a:t>Yes</a:t>
                      </a:r>
                    </a:p>
                  </a:txBody>
                  <a:tcPr>
                    <a:cell3D prstMaterial="dkEdge">
                      <a:bevel prst="relaxedInset"/>
                      <a:lightRig rig="flood" dir="t"/>
                    </a:cell3D>
                    <a:solidFill>
                      <a:schemeClr val="accent5">
                        <a:lumMod val="60000"/>
                        <a:lumOff val="40000"/>
                      </a:schemeClr>
                    </a:solidFill>
                  </a:tcPr>
                </a:tc>
                <a:tc>
                  <a:txBody>
                    <a:bodyPr/>
                    <a:lstStyle/>
                    <a:p>
                      <a:pPr algn="ctr"/>
                      <a:r>
                        <a:rPr lang="en-US" dirty="0">
                          <a:solidFill>
                            <a:schemeClr val="bg1"/>
                          </a:solidFill>
                        </a:rPr>
                        <a:t>Yes</a:t>
                      </a:r>
                    </a:p>
                  </a:txBody>
                  <a:tcPr>
                    <a:cell3D prstMaterial="dkEdge">
                      <a:bevel prst="relaxedInset"/>
                      <a:lightRig rig="flood" dir="t"/>
                    </a:cell3D>
                    <a:solidFill>
                      <a:schemeClr val="accent5">
                        <a:lumMod val="60000"/>
                        <a:lumOff val="40000"/>
                      </a:schemeClr>
                    </a:solidFill>
                  </a:tcPr>
                </a:tc>
                <a:tc>
                  <a:txBody>
                    <a:bodyPr/>
                    <a:lstStyle/>
                    <a:p>
                      <a:pPr algn="ctr"/>
                      <a:r>
                        <a:rPr lang="en-US" dirty="0">
                          <a:solidFill>
                            <a:schemeClr val="bg1"/>
                          </a:solidFill>
                        </a:rPr>
                        <a:t>Yes</a:t>
                      </a:r>
                    </a:p>
                  </a:txBody>
                  <a:tcPr>
                    <a:cell3D prstMaterial="dkEdge">
                      <a:bevel prst="relaxedInset"/>
                      <a:lightRig rig="flood" dir="t"/>
                    </a:cell3D>
                    <a:solidFill>
                      <a:schemeClr val="accent5">
                        <a:lumMod val="60000"/>
                        <a:lumOff val="40000"/>
                      </a:schemeClr>
                    </a:solidFill>
                  </a:tcPr>
                </a:tc>
                <a:tc>
                  <a:txBody>
                    <a:bodyPr/>
                    <a:lstStyle/>
                    <a:p>
                      <a:pPr algn="ctr"/>
                      <a:r>
                        <a:rPr lang="en-US" dirty="0">
                          <a:solidFill>
                            <a:schemeClr val="bg1"/>
                          </a:solidFill>
                        </a:rPr>
                        <a:t>Yes</a:t>
                      </a:r>
                    </a:p>
                  </a:txBody>
                  <a:tcPr>
                    <a:cell3D prstMaterial="dkEdge">
                      <a:bevel prst="relaxedInset"/>
                      <a:lightRig rig="flood" dir="t"/>
                    </a:cell3D>
                    <a:solidFill>
                      <a:schemeClr val="accent5">
                        <a:lumMod val="60000"/>
                        <a:lumOff val="40000"/>
                      </a:schemeClr>
                    </a:solidFill>
                  </a:tcPr>
                </a:tc>
                <a:extLst>
                  <a:ext uri="{0D108BD9-81ED-4DB2-BD59-A6C34878D82A}">
                    <a16:rowId xmlns:a16="http://schemas.microsoft.com/office/drawing/2014/main" val="3920677083"/>
                  </a:ext>
                </a:extLst>
              </a:tr>
              <a:tr h="383699">
                <a:tc>
                  <a:txBody>
                    <a:bodyPr/>
                    <a:lstStyle/>
                    <a:p>
                      <a:r>
                        <a:rPr lang="en-US" dirty="0">
                          <a:solidFill>
                            <a:schemeClr val="bg1"/>
                          </a:solidFill>
                        </a:rPr>
                        <a:t>Same package subclass</a:t>
                      </a:r>
                    </a:p>
                  </a:txBody>
                  <a:tcPr>
                    <a:cell3D prstMaterial="dkEdge">
                      <a:bevel prst="relaxedInset"/>
                      <a:lightRig rig="flood" dir="t"/>
                    </a:cell3D>
                    <a:solidFill>
                      <a:schemeClr val="accent5">
                        <a:lumMod val="60000"/>
                        <a:lumOff val="40000"/>
                      </a:schemeClr>
                    </a:solidFill>
                  </a:tcPr>
                </a:tc>
                <a:tc>
                  <a:txBody>
                    <a:bodyPr/>
                    <a:lstStyle/>
                    <a:p>
                      <a:pPr algn="ctr"/>
                      <a:r>
                        <a:rPr lang="en-US" dirty="0">
                          <a:solidFill>
                            <a:schemeClr val="bg1"/>
                          </a:solidFill>
                        </a:rPr>
                        <a:t>Yes</a:t>
                      </a:r>
                    </a:p>
                  </a:txBody>
                  <a:tcPr>
                    <a:cell3D prstMaterial="dkEdge">
                      <a:bevel prst="relaxedInset"/>
                      <a:lightRig rig="flood" dir="t"/>
                    </a:cell3D>
                    <a:solidFill>
                      <a:schemeClr val="accent5">
                        <a:lumMod val="60000"/>
                        <a:lumOff val="40000"/>
                      </a:schemeClr>
                    </a:solidFill>
                  </a:tcPr>
                </a:tc>
                <a:tc>
                  <a:txBody>
                    <a:bodyPr/>
                    <a:lstStyle/>
                    <a:p>
                      <a:pPr algn="ctr"/>
                      <a:r>
                        <a:rPr lang="en-US" dirty="0">
                          <a:solidFill>
                            <a:schemeClr val="bg1"/>
                          </a:solidFill>
                        </a:rPr>
                        <a:t>Yes</a:t>
                      </a:r>
                    </a:p>
                  </a:txBody>
                  <a:tcPr>
                    <a:cell3D prstMaterial="dkEdge">
                      <a:bevel prst="relaxedInset"/>
                      <a:lightRig rig="flood" dir="t"/>
                    </a:cell3D>
                    <a:solidFill>
                      <a:schemeClr val="accent5">
                        <a:lumMod val="60000"/>
                        <a:lumOff val="40000"/>
                      </a:schemeClr>
                    </a:solidFill>
                  </a:tcPr>
                </a:tc>
                <a:tc>
                  <a:txBody>
                    <a:bodyPr/>
                    <a:lstStyle/>
                    <a:p>
                      <a:pPr algn="ctr"/>
                      <a:r>
                        <a:rPr lang="en-US" dirty="0">
                          <a:solidFill>
                            <a:schemeClr val="bg1"/>
                          </a:solidFill>
                        </a:rPr>
                        <a:t>No</a:t>
                      </a:r>
                    </a:p>
                  </a:txBody>
                  <a:tcPr>
                    <a:cell3D prstMaterial="dkEdge">
                      <a:bevel prst="relaxedInset"/>
                      <a:lightRig rig="flood" dir="t"/>
                    </a:cell3D>
                    <a:solidFill>
                      <a:schemeClr val="accent5">
                        <a:lumMod val="60000"/>
                        <a:lumOff val="40000"/>
                      </a:schemeClr>
                    </a:solidFill>
                  </a:tcPr>
                </a:tc>
                <a:tc>
                  <a:txBody>
                    <a:bodyPr/>
                    <a:lstStyle/>
                    <a:p>
                      <a:pPr algn="ctr"/>
                      <a:r>
                        <a:rPr lang="en-US" dirty="0">
                          <a:solidFill>
                            <a:schemeClr val="bg1"/>
                          </a:solidFill>
                        </a:rPr>
                        <a:t>Yes</a:t>
                      </a:r>
                    </a:p>
                  </a:txBody>
                  <a:tcPr>
                    <a:cell3D prstMaterial="dkEdge">
                      <a:bevel prst="relaxedInset"/>
                      <a:lightRig rig="flood" dir="t"/>
                    </a:cell3D>
                    <a:solidFill>
                      <a:schemeClr val="accent5">
                        <a:lumMod val="60000"/>
                        <a:lumOff val="40000"/>
                      </a:schemeClr>
                    </a:solidFill>
                  </a:tcPr>
                </a:tc>
                <a:extLst>
                  <a:ext uri="{0D108BD9-81ED-4DB2-BD59-A6C34878D82A}">
                    <a16:rowId xmlns:a16="http://schemas.microsoft.com/office/drawing/2014/main" val="3964381"/>
                  </a:ext>
                </a:extLst>
              </a:tr>
              <a:tr h="383699">
                <a:tc>
                  <a:txBody>
                    <a:bodyPr/>
                    <a:lstStyle/>
                    <a:p>
                      <a:r>
                        <a:rPr lang="en-US" dirty="0">
                          <a:solidFill>
                            <a:schemeClr val="bg1"/>
                          </a:solidFill>
                        </a:rPr>
                        <a:t>Same package non sub class</a:t>
                      </a:r>
                    </a:p>
                  </a:txBody>
                  <a:tcPr>
                    <a:cell3D prstMaterial="dkEdge">
                      <a:bevel prst="relaxedInset"/>
                      <a:lightRig rig="flood" dir="t"/>
                    </a:cell3D>
                    <a:solidFill>
                      <a:schemeClr val="accent5">
                        <a:lumMod val="60000"/>
                        <a:lumOff val="40000"/>
                      </a:schemeClr>
                    </a:solidFill>
                  </a:tcPr>
                </a:tc>
                <a:tc>
                  <a:txBody>
                    <a:bodyPr/>
                    <a:lstStyle/>
                    <a:p>
                      <a:pPr algn="ctr"/>
                      <a:r>
                        <a:rPr lang="en-US" dirty="0">
                          <a:solidFill>
                            <a:schemeClr val="bg1"/>
                          </a:solidFill>
                        </a:rPr>
                        <a:t>Yes</a:t>
                      </a:r>
                    </a:p>
                  </a:txBody>
                  <a:tcPr>
                    <a:cell3D prstMaterial="dkEdge">
                      <a:bevel prst="relaxedInset"/>
                      <a:lightRig rig="flood" dir="t"/>
                    </a:cell3D>
                    <a:solidFill>
                      <a:schemeClr val="accent5">
                        <a:lumMod val="60000"/>
                        <a:lumOff val="40000"/>
                      </a:schemeClr>
                    </a:solidFill>
                  </a:tcPr>
                </a:tc>
                <a:tc>
                  <a:txBody>
                    <a:bodyPr/>
                    <a:lstStyle/>
                    <a:p>
                      <a:pPr algn="ctr"/>
                      <a:r>
                        <a:rPr lang="en-US" dirty="0">
                          <a:solidFill>
                            <a:schemeClr val="bg1"/>
                          </a:solidFill>
                        </a:rPr>
                        <a:t>Yes</a:t>
                      </a:r>
                    </a:p>
                  </a:txBody>
                  <a:tcPr>
                    <a:cell3D prstMaterial="dkEdge">
                      <a:bevel prst="relaxedInset"/>
                      <a:lightRig rig="flood" dir="t"/>
                    </a:cell3D>
                    <a:solidFill>
                      <a:schemeClr val="accent5">
                        <a:lumMod val="60000"/>
                        <a:lumOff val="40000"/>
                      </a:schemeClr>
                    </a:solidFill>
                  </a:tcPr>
                </a:tc>
                <a:tc>
                  <a:txBody>
                    <a:bodyPr/>
                    <a:lstStyle/>
                    <a:p>
                      <a:pPr algn="ctr"/>
                      <a:r>
                        <a:rPr lang="en-US" dirty="0">
                          <a:solidFill>
                            <a:schemeClr val="bg1"/>
                          </a:solidFill>
                        </a:rPr>
                        <a:t>No</a:t>
                      </a:r>
                    </a:p>
                  </a:txBody>
                  <a:tcPr>
                    <a:cell3D prstMaterial="dkEdge">
                      <a:bevel prst="relaxedInset"/>
                      <a:lightRig rig="flood" dir="t"/>
                    </a:cell3D>
                    <a:solidFill>
                      <a:schemeClr val="accent5">
                        <a:lumMod val="60000"/>
                        <a:lumOff val="40000"/>
                      </a:schemeClr>
                    </a:solidFill>
                  </a:tcPr>
                </a:tc>
                <a:tc>
                  <a:txBody>
                    <a:bodyPr/>
                    <a:lstStyle/>
                    <a:p>
                      <a:pPr algn="ctr"/>
                      <a:r>
                        <a:rPr lang="en-US" dirty="0">
                          <a:solidFill>
                            <a:schemeClr val="bg1"/>
                          </a:solidFill>
                        </a:rPr>
                        <a:t>Yes</a:t>
                      </a:r>
                    </a:p>
                  </a:txBody>
                  <a:tcPr>
                    <a:cell3D prstMaterial="dkEdge">
                      <a:bevel prst="relaxedInset"/>
                      <a:lightRig rig="flood" dir="t"/>
                    </a:cell3D>
                    <a:solidFill>
                      <a:schemeClr val="accent5">
                        <a:lumMod val="60000"/>
                        <a:lumOff val="40000"/>
                      </a:schemeClr>
                    </a:solidFill>
                  </a:tcPr>
                </a:tc>
                <a:extLst>
                  <a:ext uri="{0D108BD9-81ED-4DB2-BD59-A6C34878D82A}">
                    <a16:rowId xmlns:a16="http://schemas.microsoft.com/office/drawing/2014/main" val="3508953579"/>
                  </a:ext>
                </a:extLst>
              </a:tr>
              <a:tr h="383699">
                <a:tc>
                  <a:txBody>
                    <a:bodyPr/>
                    <a:lstStyle/>
                    <a:p>
                      <a:r>
                        <a:rPr lang="en-US" dirty="0">
                          <a:solidFill>
                            <a:schemeClr val="bg1"/>
                          </a:solidFill>
                        </a:rPr>
                        <a:t>Different package subclass</a:t>
                      </a:r>
                    </a:p>
                  </a:txBody>
                  <a:tcPr>
                    <a:cell3D prstMaterial="dkEdge">
                      <a:bevel prst="relaxedInset"/>
                      <a:lightRig rig="flood" dir="t"/>
                    </a:cell3D>
                    <a:solidFill>
                      <a:schemeClr val="accent5">
                        <a:lumMod val="60000"/>
                        <a:lumOff val="40000"/>
                      </a:schemeClr>
                    </a:solidFill>
                  </a:tcPr>
                </a:tc>
                <a:tc>
                  <a:txBody>
                    <a:bodyPr/>
                    <a:lstStyle/>
                    <a:p>
                      <a:pPr algn="ctr"/>
                      <a:r>
                        <a:rPr lang="en-US" dirty="0">
                          <a:solidFill>
                            <a:schemeClr val="bg1"/>
                          </a:solidFill>
                        </a:rPr>
                        <a:t>No</a:t>
                      </a:r>
                    </a:p>
                  </a:txBody>
                  <a:tcPr>
                    <a:cell3D prstMaterial="dkEdge">
                      <a:bevel prst="relaxedInset"/>
                      <a:lightRig rig="flood" dir="t"/>
                    </a:cell3D>
                    <a:solidFill>
                      <a:schemeClr val="accent5">
                        <a:lumMod val="60000"/>
                        <a:lumOff val="40000"/>
                      </a:schemeClr>
                    </a:solidFill>
                  </a:tcPr>
                </a:tc>
                <a:tc>
                  <a:txBody>
                    <a:bodyPr/>
                    <a:lstStyle/>
                    <a:p>
                      <a:pPr algn="ctr"/>
                      <a:r>
                        <a:rPr lang="en-US" dirty="0">
                          <a:solidFill>
                            <a:schemeClr val="bg1"/>
                          </a:solidFill>
                        </a:rPr>
                        <a:t>Yes</a:t>
                      </a:r>
                    </a:p>
                  </a:txBody>
                  <a:tcPr>
                    <a:cell3D prstMaterial="dkEdge">
                      <a:bevel prst="relaxedInset"/>
                      <a:lightRig rig="flood" dir="t"/>
                    </a:cell3D>
                    <a:solidFill>
                      <a:schemeClr val="accent5">
                        <a:lumMod val="60000"/>
                        <a:lumOff val="40000"/>
                      </a:schemeClr>
                    </a:solidFill>
                  </a:tcPr>
                </a:tc>
                <a:tc>
                  <a:txBody>
                    <a:bodyPr/>
                    <a:lstStyle/>
                    <a:p>
                      <a:pPr algn="ctr"/>
                      <a:r>
                        <a:rPr lang="en-US" dirty="0">
                          <a:solidFill>
                            <a:schemeClr val="bg1"/>
                          </a:solidFill>
                        </a:rPr>
                        <a:t>No</a:t>
                      </a:r>
                    </a:p>
                  </a:txBody>
                  <a:tcPr>
                    <a:cell3D prstMaterial="dkEdge">
                      <a:bevel prst="relaxedInset"/>
                      <a:lightRig rig="flood" dir="t"/>
                    </a:cell3D>
                    <a:solidFill>
                      <a:schemeClr val="accent5">
                        <a:lumMod val="60000"/>
                        <a:lumOff val="40000"/>
                      </a:schemeClr>
                    </a:solidFill>
                  </a:tcPr>
                </a:tc>
                <a:tc>
                  <a:txBody>
                    <a:bodyPr/>
                    <a:lstStyle/>
                    <a:p>
                      <a:pPr algn="ctr"/>
                      <a:r>
                        <a:rPr lang="en-US" dirty="0">
                          <a:solidFill>
                            <a:schemeClr val="bg1"/>
                          </a:solidFill>
                        </a:rPr>
                        <a:t>Yes</a:t>
                      </a:r>
                    </a:p>
                  </a:txBody>
                  <a:tcPr>
                    <a:cell3D prstMaterial="dkEdge">
                      <a:bevel prst="relaxedInset"/>
                      <a:lightRig rig="flood" dir="t"/>
                    </a:cell3D>
                    <a:solidFill>
                      <a:schemeClr val="accent5">
                        <a:lumMod val="60000"/>
                        <a:lumOff val="40000"/>
                      </a:schemeClr>
                    </a:solidFill>
                  </a:tcPr>
                </a:tc>
                <a:extLst>
                  <a:ext uri="{0D108BD9-81ED-4DB2-BD59-A6C34878D82A}">
                    <a16:rowId xmlns:a16="http://schemas.microsoft.com/office/drawing/2014/main" val="393203124"/>
                  </a:ext>
                </a:extLst>
              </a:tr>
              <a:tr h="383699">
                <a:tc>
                  <a:txBody>
                    <a:bodyPr/>
                    <a:lstStyle/>
                    <a:p>
                      <a:r>
                        <a:rPr lang="en-US" dirty="0">
                          <a:solidFill>
                            <a:schemeClr val="bg1"/>
                          </a:solidFill>
                        </a:rPr>
                        <a:t>Different package non sub class</a:t>
                      </a:r>
                    </a:p>
                  </a:txBody>
                  <a:tcPr>
                    <a:cell3D prstMaterial="dkEdge">
                      <a:bevel prst="relaxedInset"/>
                      <a:lightRig rig="flood" dir="t"/>
                    </a:cell3D>
                    <a:solidFill>
                      <a:schemeClr val="accent5">
                        <a:lumMod val="60000"/>
                        <a:lumOff val="40000"/>
                      </a:schemeClr>
                    </a:solidFill>
                  </a:tcPr>
                </a:tc>
                <a:tc>
                  <a:txBody>
                    <a:bodyPr/>
                    <a:lstStyle/>
                    <a:p>
                      <a:pPr algn="ctr"/>
                      <a:r>
                        <a:rPr lang="en-US" dirty="0">
                          <a:solidFill>
                            <a:schemeClr val="bg1"/>
                          </a:solidFill>
                        </a:rPr>
                        <a:t>No</a:t>
                      </a:r>
                    </a:p>
                  </a:txBody>
                  <a:tcPr>
                    <a:cell3D prstMaterial="dkEdge">
                      <a:bevel prst="relaxedInset"/>
                      <a:lightRig rig="flood" dir="t"/>
                    </a:cell3D>
                    <a:solidFill>
                      <a:schemeClr val="accent5">
                        <a:lumMod val="60000"/>
                        <a:lumOff val="40000"/>
                      </a:schemeClr>
                    </a:solidFill>
                  </a:tcPr>
                </a:tc>
                <a:tc>
                  <a:txBody>
                    <a:bodyPr/>
                    <a:lstStyle/>
                    <a:p>
                      <a:pPr algn="ctr"/>
                      <a:r>
                        <a:rPr lang="en-US" dirty="0">
                          <a:solidFill>
                            <a:schemeClr val="bg1"/>
                          </a:solidFill>
                        </a:rPr>
                        <a:t>Yes</a:t>
                      </a:r>
                    </a:p>
                  </a:txBody>
                  <a:tcPr>
                    <a:cell3D prstMaterial="dkEdge">
                      <a:bevel prst="relaxedInset"/>
                      <a:lightRig rig="flood" dir="t"/>
                    </a:cell3D>
                    <a:solidFill>
                      <a:schemeClr val="accent5">
                        <a:lumMod val="60000"/>
                        <a:lumOff val="40000"/>
                      </a:schemeClr>
                    </a:solidFill>
                  </a:tcPr>
                </a:tc>
                <a:tc>
                  <a:txBody>
                    <a:bodyPr/>
                    <a:lstStyle/>
                    <a:p>
                      <a:pPr algn="ctr"/>
                      <a:r>
                        <a:rPr lang="en-US" dirty="0">
                          <a:solidFill>
                            <a:schemeClr val="bg1"/>
                          </a:solidFill>
                        </a:rPr>
                        <a:t>No</a:t>
                      </a:r>
                    </a:p>
                  </a:txBody>
                  <a:tcPr>
                    <a:cell3D prstMaterial="dkEdge">
                      <a:bevel prst="relaxedInset"/>
                      <a:lightRig rig="flood" dir="t"/>
                    </a:cell3D>
                    <a:solidFill>
                      <a:schemeClr val="accent5">
                        <a:lumMod val="60000"/>
                        <a:lumOff val="40000"/>
                      </a:schemeClr>
                    </a:solidFill>
                  </a:tcPr>
                </a:tc>
                <a:tc>
                  <a:txBody>
                    <a:bodyPr/>
                    <a:lstStyle/>
                    <a:p>
                      <a:pPr algn="ctr"/>
                      <a:r>
                        <a:rPr lang="en-US" dirty="0">
                          <a:solidFill>
                            <a:schemeClr val="bg1"/>
                          </a:solidFill>
                        </a:rPr>
                        <a:t>Yes</a:t>
                      </a:r>
                    </a:p>
                  </a:txBody>
                  <a:tcPr>
                    <a:cell3D prstMaterial="dkEdge">
                      <a:bevel prst="relaxedInset"/>
                      <a:lightRig rig="flood" dir="t"/>
                    </a:cell3D>
                    <a:solidFill>
                      <a:schemeClr val="accent5">
                        <a:lumMod val="60000"/>
                        <a:lumOff val="40000"/>
                      </a:schemeClr>
                    </a:solidFill>
                  </a:tcPr>
                </a:tc>
                <a:extLst>
                  <a:ext uri="{0D108BD9-81ED-4DB2-BD59-A6C34878D82A}">
                    <a16:rowId xmlns:a16="http://schemas.microsoft.com/office/drawing/2014/main" val="1509021656"/>
                  </a:ext>
                </a:extLst>
              </a:tr>
            </a:tbl>
          </a:graphicData>
        </a:graphic>
      </p:graphicFrame>
    </p:spTree>
    <p:extLst>
      <p:ext uri="{BB962C8B-B14F-4D97-AF65-F5344CB8AC3E}">
        <p14:creationId xmlns:p14="http://schemas.microsoft.com/office/powerpoint/2010/main" val="10024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B0FD09-EBB1-8F47-8610-4ED6A46AC2E6}"/>
              </a:ext>
            </a:extLst>
          </p:cNvPr>
          <p:cNvSpPr/>
          <p:nvPr/>
        </p:nvSpPr>
        <p:spPr>
          <a:xfrm rot="5400000">
            <a:off x="3468619" y="3015780"/>
            <a:ext cx="1655762" cy="567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Icon&#10;&#10;Description automatically generated">
            <a:extLst>
              <a:ext uri="{FF2B5EF4-FFF2-40B4-BE49-F238E27FC236}">
                <a16:creationId xmlns:a16="http://schemas.microsoft.com/office/drawing/2014/main" id="{45793198-7054-AD4F-B80D-7B7997BF4FAA}"/>
              </a:ext>
            </a:extLst>
          </p:cNvPr>
          <p:cNvPicPr>
            <a:picLocks noChangeAspect="1"/>
          </p:cNvPicPr>
          <p:nvPr/>
        </p:nvPicPr>
        <p:blipFill>
          <a:blip r:embed="rId2"/>
          <a:stretch>
            <a:fillRect/>
          </a:stretch>
        </p:blipFill>
        <p:spPr>
          <a:xfrm>
            <a:off x="1140940" y="1609044"/>
            <a:ext cx="2603500" cy="2870200"/>
          </a:xfrm>
          <a:prstGeom prst="rect">
            <a:avLst/>
          </a:prstGeom>
        </p:spPr>
      </p:pic>
      <p:sp>
        <p:nvSpPr>
          <p:cNvPr id="9" name="Title 8">
            <a:extLst>
              <a:ext uri="{FF2B5EF4-FFF2-40B4-BE49-F238E27FC236}">
                <a16:creationId xmlns:a16="http://schemas.microsoft.com/office/drawing/2014/main" id="{18F6D29A-3FA4-7642-8D78-0E393FD5653E}"/>
              </a:ext>
            </a:extLst>
          </p:cNvPr>
          <p:cNvSpPr>
            <a:spLocks noGrp="1"/>
          </p:cNvSpPr>
          <p:nvPr>
            <p:ph type="ctrTitle"/>
          </p:nvPr>
        </p:nvSpPr>
        <p:spPr>
          <a:xfrm>
            <a:off x="4436075" y="2338921"/>
            <a:ext cx="7636475" cy="1212737"/>
          </a:xfrm>
        </p:spPr>
        <p:txBody>
          <a:bodyPr>
            <a:noAutofit/>
          </a:bodyPr>
          <a:lstStyle/>
          <a:p>
            <a:r>
              <a:rPr lang="en-US" sz="4400" dirty="0">
                <a:solidFill>
                  <a:schemeClr val="bg1"/>
                </a:solidFill>
              </a:rPr>
              <a:t>Java Methods</a:t>
            </a:r>
            <a:endParaRPr lang="en-US" sz="4400" b="1" dirty="0">
              <a:solidFill>
                <a:schemeClr val="bg1"/>
              </a:solidFill>
            </a:endParaRPr>
          </a:p>
        </p:txBody>
      </p:sp>
    </p:spTree>
    <p:extLst>
      <p:ext uri="{BB962C8B-B14F-4D97-AF65-F5344CB8AC3E}">
        <p14:creationId xmlns:p14="http://schemas.microsoft.com/office/powerpoint/2010/main" val="3112041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739346" y="481916"/>
            <a:ext cx="10515600" cy="988538"/>
          </a:xfrm>
          <a:solidFill>
            <a:schemeClr val="tx1"/>
          </a:solidFill>
        </p:spPr>
        <p:txBody>
          <a:bodyPr>
            <a:normAutofit/>
          </a:bodyPr>
          <a:lstStyle/>
          <a:p>
            <a:pPr algn="r"/>
            <a:r>
              <a:rPr lang="en-US" sz="4800" dirty="0">
                <a:solidFill>
                  <a:schemeClr val="bg1"/>
                </a:solidFill>
              </a:rPr>
              <a:t>Java Methods</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617838" y="1470454"/>
            <a:ext cx="10997513" cy="4706509"/>
          </a:xfrm>
        </p:spPr>
        <p:txBody>
          <a:bodyPr>
            <a:normAutofit/>
          </a:bodyPr>
          <a:lstStyle/>
          <a:p>
            <a:pPr marL="0" indent="0" algn="just">
              <a:buNone/>
            </a:pPr>
            <a:r>
              <a:rPr lang="en-US" sz="2400" dirty="0">
                <a:solidFill>
                  <a:schemeClr val="bg1"/>
                </a:solidFill>
              </a:rPr>
              <a:t>A method is a set of code that is grouped together to perform a specific operation.</a:t>
            </a:r>
          </a:p>
          <a:p>
            <a:pPr marL="0" indent="0" algn="just">
              <a:buNone/>
            </a:pPr>
            <a:r>
              <a:rPr lang="en-US" sz="2400" dirty="0">
                <a:solidFill>
                  <a:schemeClr val="bg1"/>
                </a:solidFill>
              </a:rPr>
              <a:t>A method must be written inside a class.</a:t>
            </a:r>
          </a:p>
          <a:p>
            <a:pPr marL="0" indent="0" algn="just">
              <a:buNone/>
            </a:pPr>
            <a:r>
              <a:rPr lang="en-US" sz="2400" dirty="0">
                <a:solidFill>
                  <a:schemeClr val="bg1"/>
                </a:solidFill>
              </a:rPr>
              <a:t>A class may have multiple methods.</a:t>
            </a:r>
          </a:p>
          <a:p>
            <a:pPr marL="0" indent="0" algn="just">
              <a:buNone/>
            </a:pPr>
            <a:r>
              <a:rPr lang="en-US" sz="2400" dirty="0">
                <a:solidFill>
                  <a:schemeClr val="bg1"/>
                </a:solidFill>
              </a:rPr>
              <a:t>Each method has its own signature.</a:t>
            </a:r>
          </a:p>
          <a:p>
            <a:pPr marL="0" indent="0" algn="just">
              <a:buNone/>
            </a:pPr>
            <a:r>
              <a:rPr lang="en-US" sz="2400" dirty="0">
                <a:solidFill>
                  <a:schemeClr val="bg1"/>
                </a:solidFill>
              </a:rPr>
              <a:t>A method returns a null or a value using the “</a:t>
            </a:r>
            <a:r>
              <a:rPr lang="en-US" sz="2400" b="1" dirty="0">
                <a:solidFill>
                  <a:schemeClr val="bg1"/>
                </a:solidFill>
              </a:rPr>
              <a:t>return”</a:t>
            </a:r>
            <a:r>
              <a:rPr lang="en-US" sz="2400" dirty="0">
                <a:solidFill>
                  <a:schemeClr val="bg1"/>
                </a:solidFill>
              </a:rPr>
              <a:t> statement</a:t>
            </a:r>
          </a:p>
          <a:p>
            <a:pPr marL="0" indent="0" algn="just">
              <a:buNone/>
            </a:pPr>
            <a:r>
              <a:rPr lang="en-US" sz="2400" dirty="0">
                <a:solidFill>
                  <a:schemeClr val="bg1"/>
                </a:solidFill>
              </a:rPr>
              <a:t>Java provides two types of methods</a:t>
            </a:r>
          </a:p>
        </p:txBody>
      </p:sp>
      <p:sp>
        <p:nvSpPr>
          <p:cNvPr id="3" name="Rectangle 2">
            <a:extLst>
              <a:ext uri="{FF2B5EF4-FFF2-40B4-BE49-F238E27FC236}">
                <a16:creationId xmlns:a16="http://schemas.microsoft.com/office/drawing/2014/main" id="{5C892D5E-E632-ED41-8728-1D9CE9F176BB}"/>
              </a:ext>
            </a:extLst>
          </p:cNvPr>
          <p:cNvSpPr/>
          <p:nvPr/>
        </p:nvSpPr>
        <p:spPr>
          <a:xfrm>
            <a:off x="7203988" y="3717582"/>
            <a:ext cx="4162167" cy="4572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Predefined or standard Library Methods</a:t>
            </a:r>
          </a:p>
        </p:txBody>
      </p:sp>
      <p:sp>
        <p:nvSpPr>
          <p:cNvPr id="10" name="Rectangle 9">
            <a:extLst>
              <a:ext uri="{FF2B5EF4-FFF2-40B4-BE49-F238E27FC236}">
                <a16:creationId xmlns:a16="http://schemas.microsoft.com/office/drawing/2014/main" id="{10898291-AA79-1E42-85BF-CACBFDF978F4}"/>
              </a:ext>
            </a:extLst>
          </p:cNvPr>
          <p:cNvSpPr/>
          <p:nvPr/>
        </p:nvSpPr>
        <p:spPr>
          <a:xfrm>
            <a:off x="6116594" y="5014183"/>
            <a:ext cx="4162167" cy="4572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 Defined Methods</a:t>
            </a:r>
          </a:p>
        </p:txBody>
      </p:sp>
      <p:cxnSp>
        <p:nvCxnSpPr>
          <p:cNvPr id="11" name="Straight Connector 10">
            <a:extLst>
              <a:ext uri="{FF2B5EF4-FFF2-40B4-BE49-F238E27FC236}">
                <a16:creationId xmlns:a16="http://schemas.microsoft.com/office/drawing/2014/main" id="{B1CD9136-8D42-A14E-998F-1CC9DD991BD7}"/>
              </a:ext>
            </a:extLst>
          </p:cNvPr>
          <p:cNvCxnSpPr>
            <a:endCxn id="10" idx="1"/>
          </p:cNvCxnSpPr>
          <p:nvPr/>
        </p:nvCxnSpPr>
        <p:spPr>
          <a:xfrm>
            <a:off x="5226908" y="3917092"/>
            <a:ext cx="889686" cy="132569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02DCBC8-FB59-A944-85AE-C98FAD7C97D9}"/>
              </a:ext>
            </a:extLst>
          </p:cNvPr>
          <p:cNvCxnSpPr/>
          <p:nvPr/>
        </p:nvCxnSpPr>
        <p:spPr>
          <a:xfrm>
            <a:off x="5239265" y="3917092"/>
            <a:ext cx="195236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5740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checkerboard(across)">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checkerboard(across)">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checkerboard(across)">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nodeType="click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checkerboard(across)">
                                      <p:cBhvr>
                                        <p:cTn id="22" dur="500"/>
                                        <p:tgtEl>
                                          <p:spTgt spid="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nodeType="clickEffect">
                                  <p:stCondLst>
                                    <p:cond delay="0"/>
                                  </p:stCondLst>
                                  <p:childTnLst>
                                    <p:set>
                                      <p:cBhvr>
                                        <p:cTn id="26" dur="1" fill="hold">
                                          <p:stCondLst>
                                            <p:cond delay="0"/>
                                          </p:stCondLst>
                                        </p:cTn>
                                        <p:tgtEl>
                                          <p:spTgt spid="7">
                                            <p:txEl>
                                              <p:pRg st="4" end="4"/>
                                            </p:txEl>
                                          </p:spTgt>
                                        </p:tgtEl>
                                        <p:attrNameLst>
                                          <p:attrName>style.visibility</p:attrName>
                                        </p:attrNameLst>
                                      </p:cBhvr>
                                      <p:to>
                                        <p:strVal val="visible"/>
                                      </p:to>
                                    </p:set>
                                    <p:animEffect transition="in" filter="checkerboard(across)">
                                      <p:cBhvr>
                                        <p:cTn id="27" dur="500"/>
                                        <p:tgtEl>
                                          <p:spTgt spid="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5" presetClass="entr" presetSubtype="10" fill="hold" nodeType="clickEffect">
                                  <p:stCondLst>
                                    <p:cond delay="0"/>
                                  </p:stCondLst>
                                  <p:childTnLst>
                                    <p:set>
                                      <p:cBhvr>
                                        <p:cTn id="31" dur="1" fill="hold">
                                          <p:stCondLst>
                                            <p:cond delay="0"/>
                                          </p:stCondLst>
                                        </p:cTn>
                                        <p:tgtEl>
                                          <p:spTgt spid="7">
                                            <p:txEl>
                                              <p:pRg st="5" end="5"/>
                                            </p:txEl>
                                          </p:spTgt>
                                        </p:tgtEl>
                                        <p:attrNameLst>
                                          <p:attrName>style.visibility</p:attrName>
                                        </p:attrNameLst>
                                      </p:cBhvr>
                                      <p:to>
                                        <p:strVal val="visible"/>
                                      </p:to>
                                    </p:set>
                                    <p:animEffect transition="in" filter="checkerboard(across)">
                                      <p:cBhvr>
                                        <p:cTn id="32" dur="500"/>
                                        <p:tgtEl>
                                          <p:spTgt spid="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838200" y="494272"/>
            <a:ext cx="10515600" cy="976182"/>
          </a:xfrm>
          <a:solidFill>
            <a:schemeClr val="tx1"/>
          </a:solidFill>
        </p:spPr>
        <p:txBody>
          <a:bodyPr>
            <a:normAutofit/>
          </a:bodyPr>
          <a:lstStyle/>
          <a:p>
            <a:pPr algn="r"/>
            <a:r>
              <a:rPr lang="en-US" sz="4800" dirty="0">
                <a:solidFill>
                  <a:schemeClr val="bg1"/>
                </a:solidFill>
              </a:rPr>
              <a:t>Java Methods - Syntax</a:t>
            </a:r>
          </a:p>
        </p:txBody>
      </p:sp>
      <p:sp>
        <p:nvSpPr>
          <p:cNvPr id="3" name="Rectangle 2">
            <a:extLst>
              <a:ext uri="{FF2B5EF4-FFF2-40B4-BE49-F238E27FC236}">
                <a16:creationId xmlns:a16="http://schemas.microsoft.com/office/drawing/2014/main" id="{5C892D5E-E632-ED41-8728-1D9CE9F176BB}"/>
              </a:ext>
            </a:extLst>
          </p:cNvPr>
          <p:cNvSpPr/>
          <p:nvPr/>
        </p:nvSpPr>
        <p:spPr>
          <a:xfrm>
            <a:off x="172994" y="1470454"/>
            <a:ext cx="3534033" cy="691978"/>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Modifier – It defines the access type of the method</a:t>
            </a:r>
          </a:p>
        </p:txBody>
      </p:sp>
      <p:sp>
        <p:nvSpPr>
          <p:cNvPr id="10" name="Rectangle 9">
            <a:extLst>
              <a:ext uri="{FF2B5EF4-FFF2-40B4-BE49-F238E27FC236}">
                <a16:creationId xmlns:a16="http://schemas.microsoft.com/office/drawing/2014/main" id="{10898291-AA79-1E42-85BF-CACBFDF978F4}"/>
              </a:ext>
            </a:extLst>
          </p:cNvPr>
          <p:cNvSpPr/>
          <p:nvPr/>
        </p:nvSpPr>
        <p:spPr>
          <a:xfrm>
            <a:off x="0" y="3454572"/>
            <a:ext cx="3284837" cy="540181"/>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t>Return Type – Method may return a  value</a:t>
            </a:r>
          </a:p>
        </p:txBody>
      </p:sp>
      <p:pic>
        <p:nvPicPr>
          <p:cNvPr id="5" name="Picture 4" descr="A picture containing text&#10;&#10;Description automatically generated">
            <a:extLst>
              <a:ext uri="{FF2B5EF4-FFF2-40B4-BE49-F238E27FC236}">
                <a16:creationId xmlns:a16="http://schemas.microsoft.com/office/drawing/2014/main" id="{37953739-28D9-B74B-AD2B-14B13D62FFEF}"/>
              </a:ext>
            </a:extLst>
          </p:cNvPr>
          <p:cNvPicPr>
            <a:picLocks noChangeAspect="1"/>
          </p:cNvPicPr>
          <p:nvPr/>
        </p:nvPicPr>
        <p:blipFill>
          <a:blip r:embed="rId2"/>
          <a:stretch>
            <a:fillRect/>
          </a:stretch>
        </p:blipFill>
        <p:spPr>
          <a:xfrm>
            <a:off x="3610233" y="2603500"/>
            <a:ext cx="4724400" cy="1651000"/>
          </a:xfrm>
          <a:prstGeom prst="rect">
            <a:avLst/>
          </a:prstGeom>
        </p:spPr>
      </p:pic>
      <p:sp>
        <p:nvSpPr>
          <p:cNvPr id="12" name="Rectangle 11">
            <a:extLst>
              <a:ext uri="{FF2B5EF4-FFF2-40B4-BE49-F238E27FC236}">
                <a16:creationId xmlns:a16="http://schemas.microsoft.com/office/drawing/2014/main" id="{74A96706-DDA7-F14F-8A38-D7F247B5AD08}"/>
              </a:ext>
            </a:extLst>
          </p:cNvPr>
          <p:cNvSpPr/>
          <p:nvPr/>
        </p:nvSpPr>
        <p:spPr>
          <a:xfrm>
            <a:off x="6097030" y="1416479"/>
            <a:ext cx="4162167" cy="620498"/>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Name of Method – This is the method name</a:t>
            </a:r>
          </a:p>
        </p:txBody>
      </p:sp>
      <p:sp>
        <p:nvSpPr>
          <p:cNvPr id="13" name="Rectangle 12">
            <a:extLst>
              <a:ext uri="{FF2B5EF4-FFF2-40B4-BE49-F238E27FC236}">
                <a16:creationId xmlns:a16="http://schemas.microsoft.com/office/drawing/2014/main" id="{6149F3A2-3834-284E-B12C-0CD24D417231}"/>
              </a:ext>
            </a:extLst>
          </p:cNvPr>
          <p:cNvSpPr/>
          <p:nvPr/>
        </p:nvSpPr>
        <p:spPr>
          <a:xfrm>
            <a:off x="7624119" y="4694496"/>
            <a:ext cx="4162167" cy="89183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t>Parameter List (optional) – The list of parameters, it is the type, order, and number of parameters of a method</a:t>
            </a:r>
          </a:p>
        </p:txBody>
      </p:sp>
      <p:sp>
        <p:nvSpPr>
          <p:cNvPr id="15" name="Rectangle 14">
            <a:extLst>
              <a:ext uri="{FF2B5EF4-FFF2-40B4-BE49-F238E27FC236}">
                <a16:creationId xmlns:a16="http://schemas.microsoft.com/office/drawing/2014/main" id="{8113D45C-5A22-B84F-A16F-37FA739D8FDC}"/>
              </a:ext>
            </a:extLst>
          </p:cNvPr>
          <p:cNvSpPr/>
          <p:nvPr/>
        </p:nvSpPr>
        <p:spPr>
          <a:xfrm>
            <a:off x="1810266" y="4846809"/>
            <a:ext cx="4162167" cy="97618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t>Method body – The method body defined what the method does with the statements</a:t>
            </a:r>
          </a:p>
        </p:txBody>
      </p:sp>
      <p:sp>
        <p:nvSpPr>
          <p:cNvPr id="6" name="Right Brace 5">
            <a:extLst>
              <a:ext uri="{FF2B5EF4-FFF2-40B4-BE49-F238E27FC236}">
                <a16:creationId xmlns:a16="http://schemas.microsoft.com/office/drawing/2014/main" id="{684921AE-F9EC-AF4A-AB81-26720F94CF93}"/>
              </a:ext>
            </a:extLst>
          </p:cNvPr>
          <p:cNvSpPr/>
          <p:nvPr/>
        </p:nvSpPr>
        <p:spPr>
          <a:xfrm>
            <a:off x="6096000" y="3138614"/>
            <a:ext cx="329514" cy="586048"/>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A3643A90-6AD3-8349-AAE9-4BBFB0DA0B9D}"/>
              </a:ext>
            </a:extLst>
          </p:cNvPr>
          <p:cNvCxnSpPr>
            <a:stCxn id="3" idx="2"/>
          </p:cNvCxnSpPr>
          <p:nvPr/>
        </p:nvCxnSpPr>
        <p:spPr>
          <a:xfrm>
            <a:off x="1940011" y="2162432"/>
            <a:ext cx="2075935" cy="568411"/>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7E191DE-23AB-5245-87A4-742E87BCF677}"/>
              </a:ext>
            </a:extLst>
          </p:cNvPr>
          <p:cNvCxnSpPr>
            <a:cxnSpLocks/>
          </p:cNvCxnSpPr>
          <p:nvPr/>
        </p:nvCxnSpPr>
        <p:spPr>
          <a:xfrm flipV="1">
            <a:off x="1639331" y="2838533"/>
            <a:ext cx="3213786" cy="600162"/>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B44C064-A4F2-C04B-B55A-A00BE5F8FF2F}"/>
              </a:ext>
            </a:extLst>
          </p:cNvPr>
          <p:cNvCxnSpPr>
            <a:stCxn id="12" idx="2"/>
          </p:cNvCxnSpPr>
          <p:nvPr/>
        </p:nvCxnSpPr>
        <p:spPr>
          <a:xfrm flipH="1">
            <a:off x="5609968" y="2036977"/>
            <a:ext cx="2568146" cy="693866"/>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7BF7575-B102-B446-95BE-650A68A54B47}"/>
              </a:ext>
            </a:extLst>
          </p:cNvPr>
          <p:cNvCxnSpPr>
            <a:endCxn id="13" idx="0"/>
          </p:cNvCxnSpPr>
          <p:nvPr/>
        </p:nvCxnSpPr>
        <p:spPr>
          <a:xfrm>
            <a:off x="6894041" y="3002692"/>
            <a:ext cx="2811162" cy="1691804"/>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AA7E1BC2-9482-694F-B922-081ABA9F98A0}"/>
              </a:ext>
            </a:extLst>
          </p:cNvPr>
          <p:cNvCxnSpPr>
            <a:endCxn id="15" idx="0"/>
          </p:cNvCxnSpPr>
          <p:nvPr/>
        </p:nvCxnSpPr>
        <p:spPr>
          <a:xfrm flipH="1">
            <a:off x="3891350" y="3438695"/>
            <a:ext cx="2534164" cy="1408114"/>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0137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blinds(horizontal)">
                                      <p:cBhvr>
                                        <p:cTn id="13" dur="500"/>
                                        <p:tgtEl>
                                          <p:spTgt spid="9"/>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blinds(horizontal)">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blinds(horizontal)">
                                      <p:cBhvr>
                                        <p:cTn id="21" dur="500"/>
                                        <p:tgtEl>
                                          <p:spTgt spid="16"/>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blinds(horizontal)">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nodeType="click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blinds(horizontal)">
                                      <p:cBhvr>
                                        <p:cTn id="29" dur="500"/>
                                        <p:tgtEl>
                                          <p:spTgt spid="23"/>
                                        </p:tgtEl>
                                      </p:cBhvr>
                                    </p:animEffect>
                                  </p:childTnLst>
                                </p:cTn>
                              </p:par>
                              <p:par>
                                <p:cTn id="30" presetID="3" presetClass="entr" presetSubtype="10" fill="hold" grpId="0" nodeType="with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blinds(horizontal)">
                                      <p:cBhvr>
                                        <p:cTn id="32" dur="500"/>
                                        <p:tgtEl>
                                          <p:spTgt spid="12"/>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blinds(horizontal)">
                                      <p:cBhvr>
                                        <p:cTn id="37" dur="500"/>
                                        <p:tgtEl>
                                          <p:spTgt spid="25"/>
                                        </p:tgtEl>
                                      </p:cBhvr>
                                    </p:animEffect>
                                  </p:childTnLst>
                                </p:cTn>
                              </p:par>
                              <p:par>
                                <p:cTn id="38" presetID="3" presetClass="entr" presetSubtype="10" fill="hold" grpId="0" nodeType="with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blinds(horizontal)">
                                      <p:cBhvr>
                                        <p:cTn id="40" dur="500"/>
                                        <p:tgtEl>
                                          <p:spTgt spid="13"/>
                                        </p:tgtEl>
                                      </p:cBhvr>
                                    </p:animEffect>
                                  </p:childTnLst>
                                </p:cTn>
                              </p:par>
                            </p:childTnLst>
                          </p:cTn>
                        </p:par>
                      </p:childTnLst>
                    </p:cTn>
                  </p:par>
                  <p:par>
                    <p:cTn id="41" fill="hold">
                      <p:stCondLst>
                        <p:cond delay="indefinite"/>
                      </p:stCondLst>
                      <p:childTnLst>
                        <p:par>
                          <p:cTn id="42" fill="hold">
                            <p:stCondLst>
                              <p:cond delay="0"/>
                            </p:stCondLst>
                            <p:childTnLst>
                              <p:par>
                                <p:cTn id="43" presetID="3" presetClass="entr" presetSubtype="10" fill="hold" nodeType="click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blinds(horizontal)">
                                      <p:cBhvr>
                                        <p:cTn id="45" dur="500"/>
                                        <p:tgtEl>
                                          <p:spTgt spid="27"/>
                                        </p:tgtEl>
                                      </p:cBhvr>
                                    </p:animEffect>
                                  </p:childTnLst>
                                </p:cTn>
                              </p:par>
                              <p:par>
                                <p:cTn id="46" presetID="3" presetClass="entr" presetSubtype="10" fill="hold" grpId="0" nodeType="with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blinds(horizontal)">
                                      <p:cBhvr>
                                        <p:cTn id="4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0" grpId="0" animBg="1"/>
      <p:bldP spid="12" grpId="0" animBg="1"/>
      <p:bldP spid="13" grpId="0" animBg="1"/>
      <p:bldP spid="1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B0FD09-EBB1-8F47-8610-4ED6A46AC2E6}"/>
              </a:ext>
            </a:extLst>
          </p:cNvPr>
          <p:cNvSpPr/>
          <p:nvPr/>
        </p:nvSpPr>
        <p:spPr>
          <a:xfrm rot="5400000">
            <a:off x="3468619" y="3015780"/>
            <a:ext cx="1655762" cy="567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Icon&#10;&#10;Description automatically generated">
            <a:extLst>
              <a:ext uri="{FF2B5EF4-FFF2-40B4-BE49-F238E27FC236}">
                <a16:creationId xmlns:a16="http://schemas.microsoft.com/office/drawing/2014/main" id="{45793198-7054-AD4F-B80D-7B7997BF4FAA}"/>
              </a:ext>
            </a:extLst>
          </p:cNvPr>
          <p:cNvPicPr>
            <a:picLocks noChangeAspect="1"/>
          </p:cNvPicPr>
          <p:nvPr/>
        </p:nvPicPr>
        <p:blipFill>
          <a:blip r:embed="rId2"/>
          <a:stretch>
            <a:fillRect/>
          </a:stretch>
        </p:blipFill>
        <p:spPr>
          <a:xfrm>
            <a:off x="1140940" y="1609044"/>
            <a:ext cx="2603500" cy="2870200"/>
          </a:xfrm>
          <a:prstGeom prst="rect">
            <a:avLst/>
          </a:prstGeom>
        </p:spPr>
      </p:pic>
      <p:sp>
        <p:nvSpPr>
          <p:cNvPr id="9" name="Title 8">
            <a:extLst>
              <a:ext uri="{FF2B5EF4-FFF2-40B4-BE49-F238E27FC236}">
                <a16:creationId xmlns:a16="http://schemas.microsoft.com/office/drawing/2014/main" id="{18F6D29A-3FA4-7642-8D78-0E393FD5653E}"/>
              </a:ext>
            </a:extLst>
          </p:cNvPr>
          <p:cNvSpPr>
            <a:spLocks noGrp="1"/>
          </p:cNvSpPr>
          <p:nvPr>
            <p:ph type="ctrTitle"/>
          </p:nvPr>
        </p:nvSpPr>
        <p:spPr>
          <a:xfrm>
            <a:off x="4436075" y="2338921"/>
            <a:ext cx="7636475" cy="1212737"/>
          </a:xfrm>
        </p:spPr>
        <p:txBody>
          <a:bodyPr>
            <a:noAutofit/>
          </a:bodyPr>
          <a:lstStyle/>
          <a:p>
            <a:r>
              <a:rPr lang="en-US" sz="4400" dirty="0">
                <a:solidFill>
                  <a:schemeClr val="bg1"/>
                </a:solidFill>
              </a:rPr>
              <a:t>Scanner Class</a:t>
            </a:r>
            <a:endParaRPr lang="en-US" sz="4400" b="1" dirty="0">
              <a:solidFill>
                <a:schemeClr val="bg1"/>
              </a:solidFill>
            </a:endParaRPr>
          </a:p>
        </p:txBody>
      </p:sp>
    </p:spTree>
    <p:extLst>
      <p:ext uri="{BB962C8B-B14F-4D97-AF65-F5344CB8AC3E}">
        <p14:creationId xmlns:p14="http://schemas.microsoft.com/office/powerpoint/2010/main" val="4228430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739346" y="481916"/>
            <a:ext cx="10515600" cy="988538"/>
          </a:xfrm>
          <a:solidFill>
            <a:schemeClr val="tx1"/>
          </a:solidFill>
        </p:spPr>
        <p:txBody>
          <a:bodyPr>
            <a:normAutofit/>
          </a:bodyPr>
          <a:lstStyle/>
          <a:p>
            <a:pPr algn="r"/>
            <a:r>
              <a:rPr lang="en-US" sz="4800" dirty="0">
                <a:solidFill>
                  <a:schemeClr val="bg1"/>
                </a:solidFill>
              </a:rPr>
              <a:t>Scanner class</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617838" y="1470454"/>
            <a:ext cx="10997513" cy="4706509"/>
          </a:xfrm>
        </p:spPr>
        <p:txBody>
          <a:bodyPr>
            <a:normAutofit/>
          </a:bodyPr>
          <a:lstStyle/>
          <a:p>
            <a:pPr marL="0" indent="0" algn="just">
              <a:buNone/>
            </a:pPr>
            <a:r>
              <a:rPr lang="en-US" sz="2400" dirty="0">
                <a:solidFill>
                  <a:schemeClr val="bg1"/>
                </a:solidFill>
              </a:rPr>
              <a:t>The Scanner class is mainly used to get the user input, and it belongs to the </a:t>
            </a:r>
            <a:r>
              <a:rPr lang="en-US" sz="2400" dirty="0" err="1">
                <a:solidFill>
                  <a:schemeClr val="bg1"/>
                </a:solidFill>
              </a:rPr>
              <a:t>java.util</a:t>
            </a:r>
            <a:r>
              <a:rPr lang="en-US" sz="2400" dirty="0">
                <a:solidFill>
                  <a:schemeClr val="bg1"/>
                </a:solidFill>
              </a:rPr>
              <a:t> package. </a:t>
            </a:r>
          </a:p>
          <a:p>
            <a:pPr marL="0" indent="0" algn="just">
              <a:buNone/>
            </a:pPr>
            <a:r>
              <a:rPr lang="en-US" sz="2400" dirty="0">
                <a:solidFill>
                  <a:schemeClr val="bg1"/>
                </a:solidFill>
              </a:rPr>
              <a:t>In order to use the Scanner class, you can create an object of the class and use any of the Scanner class methods. </a:t>
            </a:r>
          </a:p>
        </p:txBody>
      </p:sp>
      <p:pic>
        <p:nvPicPr>
          <p:cNvPr id="5" name="Picture 4" descr="Text&#10;&#10;Description automatically generated">
            <a:extLst>
              <a:ext uri="{FF2B5EF4-FFF2-40B4-BE49-F238E27FC236}">
                <a16:creationId xmlns:a16="http://schemas.microsoft.com/office/drawing/2014/main" id="{9FAEAC6F-0A9B-124C-A74F-AF9B7A436177}"/>
              </a:ext>
            </a:extLst>
          </p:cNvPr>
          <p:cNvPicPr>
            <a:picLocks noChangeAspect="1"/>
          </p:cNvPicPr>
          <p:nvPr/>
        </p:nvPicPr>
        <p:blipFill>
          <a:blip r:embed="rId2"/>
          <a:stretch>
            <a:fillRect/>
          </a:stretch>
        </p:blipFill>
        <p:spPr>
          <a:xfrm>
            <a:off x="2528083" y="2981194"/>
            <a:ext cx="7417583" cy="3172519"/>
          </a:xfrm>
          <a:prstGeom prst="rect">
            <a:avLst/>
          </a:prstGeom>
        </p:spPr>
      </p:pic>
    </p:spTree>
    <p:extLst>
      <p:ext uri="{BB962C8B-B14F-4D97-AF65-F5344CB8AC3E}">
        <p14:creationId xmlns:p14="http://schemas.microsoft.com/office/powerpoint/2010/main" val="914353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checkerboard(across)">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checkerboard(across)">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ppt_x"/>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739346" y="481916"/>
            <a:ext cx="10515600" cy="988538"/>
          </a:xfrm>
          <a:solidFill>
            <a:schemeClr val="tx1"/>
          </a:solidFill>
        </p:spPr>
        <p:txBody>
          <a:bodyPr>
            <a:normAutofit/>
          </a:bodyPr>
          <a:lstStyle/>
          <a:p>
            <a:pPr algn="r"/>
            <a:r>
              <a:rPr lang="en-US" sz="4800" dirty="0">
                <a:solidFill>
                  <a:schemeClr val="bg1"/>
                </a:solidFill>
              </a:rPr>
              <a:t>Scanner class methods</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617838" y="1470454"/>
            <a:ext cx="10997513" cy="4706509"/>
          </a:xfrm>
        </p:spPr>
        <p:txBody>
          <a:bodyPr>
            <a:normAutofit/>
          </a:bodyPr>
          <a:lstStyle/>
          <a:p>
            <a:pPr marL="0" indent="0" algn="just">
              <a:buNone/>
            </a:pPr>
            <a:r>
              <a:rPr lang="en-US" sz="2400" dirty="0">
                <a:solidFill>
                  <a:schemeClr val="bg1"/>
                </a:solidFill>
              </a:rPr>
              <a:t>There are various methods of Scanner class which can be used for various data types.</a:t>
            </a:r>
          </a:p>
          <a:p>
            <a:pPr marL="0" indent="0" algn="just">
              <a:buNone/>
            </a:pPr>
            <a:endParaRPr lang="en-US" sz="2400" dirty="0">
              <a:solidFill>
                <a:schemeClr val="bg1"/>
              </a:solidFill>
            </a:endParaRPr>
          </a:p>
        </p:txBody>
      </p:sp>
      <p:graphicFrame>
        <p:nvGraphicFramePr>
          <p:cNvPr id="3" name="Table 3">
            <a:extLst>
              <a:ext uri="{FF2B5EF4-FFF2-40B4-BE49-F238E27FC236}">
                <a16:creationId xmlns:a16="http://schemas.microsoft.com/office/drawing/2014/main" id="{7A557C6D-9353-BD40-9AC7-A0092DD13CF8}"/>
              </a:ext>
            </a:extLst>
          </p:cNvPr>
          <p:cNvGraphicFramePr>
            <a:graphicFrameLocks noGrp="1"/>
          </p:cNvGraphicFramePr>
          <p:nvPr>
            <p:extLst>
              <p:ext uri="{D42A27DB-BD31-4B8C-83A1-F6EECF244321}">
                <p14:modId xmlns:p14="http://schemas.microsoft.com/office/powerpoint/2010/main" val="3833780032"/>
              </p:ext>
            </p:extLst>
          </p:nvPr>
        </p:nvGraphicFramePr>
        <p:xfrm>
          <a:off x="1706323" y="2451097"/>
          <a:ext cx="8128000" cy="3337560"/>
        </p:xfrm>
        <a:graphic>
          <a:graphicData uri="http://schemas.openxmlformats.org/drawingml/2006/table">
            <a:tbl>
              <a:tblPr firstRow="1">
                <a:tableStyleId>{8EC20E35-A176-4012-BC5E-935CFFF8708E}</a:tableStyleId>
              </a:tblPr>
              <a:tblGrid>
                <a:gridCol w="4064000">
                  <a:extLst>
                    <a:ext uri="{9D8B030D-6E8A-4147-A177-3AD203B41FA5}">
                      <a16:colId xmlns:a16="http://schemas.microsoft.com/office/drawing/2014/main" val="3586849413"/>
                    </a:ext>
                  </a:extLst>
                </a:gridCol>
                <a:gridCol w="4064000">
                  <a:extLst>
                    <a:ext uri="{9D8B030D-6E8A-4147-A177-3AD203B41FA5}">
                      <a16:colId xmlns:a16="http://schemas.microsoft.com/office/drawing/2014/main" val="3680680703"/>
                    </a:ext>
                  </a:extLst>
                </a:gridCol>
              </a:tblGrid>
              <a:tr h="370840">
                <a:tc>
                  <a:txBody>
                    <a:bodyPr/>
                    <a:lstStyle/>
                    <a:p>
                      <a:r>
                        <a:rPr lang="en-US" dirty="0"/>
                        <a:t>Method</a:t>
                      </a:r>
                    </a:p>
                  </a:txBody>
                  <a:tcPr>
                    <a:solidFill>
                      <a:schemeClr val="tx1"/>
                    </a:solidFill>
                  </a:tcPr>
                </a:tc>
                <a:tc>
                  <a:txBody>
                    <a:bodyPr/>
                    <a:lstStyle/>
                    <a:p>
                      <a:r>
                        <a:rPr lang="en-US" dirty="0"/>
                        <a:t>Description</a:t>
                      </a:r>
                    </a:p>
                  </a:txBody>
                  <a:tcPr>
                    <a:solidFill>
                      <a:schemeClr val="tx1"/>
                    </a:solidFill>
                  </a:tcPr>
                </a:tc>
                <a:extLst>
                  <a:ext uri="{0D108BD9-81ED-4DB2-BD59-A6C34878D82A}">
                    <a16:rowId xmlns:a16="http://schemas.microsoft.com/office/drawing/2014/main" val="4151124258"/>
                  </a:ext>
                </a:extLst>
              </a:tr>
              <a:tr h="370840">
                <a:tc>
                  <a:txBody>
                    <a:bodyPr/>
                    <a:lstStyle/>
                    <a:p>
                      <a:r>
                        <a:rPr lang="en-US" dirty="0" err="1">
                          <a:solidFill>
                            <a:schemeClr val="bg1"/>
                          </a:solidFill>
                        </a:rPr>
                        <a:t>nextBoolean</a:t>
                      </a:r>
                      <a:r>
                        <a:rPr lang="en-US" dirty="0">
                          <a:solidFill>
                            <a:schemeClr val="bg1"/>
                          </a:solidFill>
                        </a:rPr>
                        <a:t>()</a:t>
                      </a:r>
                    </a:p>
                  </a:txBody>
                  <a:tcPr>
                    <a:solidFill>
                      <a:schemeClr val="tx1"/>
                    </a:solidFill>
                  </a:tcPr>
                </a:tc>
                <a:tc>
                  <a:txBody>
                    <a:bodyPr/>
                    <a:lstStyle/>
                    <a:p>
                      <a:r>
                        <a:rPr lang="en-US" dirty="0">
                          <a:solidFill>
                            <a:schemeClr val="bg1"/>
                          </a:solidFill>
                        </a:rPr>
                        <a:t>Reads a </a:t>
                      </a:r>
                      <a:r>
                        <a:rPr lang="en-US" dirty="0" err="1">
                          <a:solidFill>
                            <a:schemeClr val="bg1"/>
                          </a:solidFill>
                        </a:rPr>
                        <a:t>boolean</a:t>
                      </a:r>
                      <a:r>
                        <a:rPr lang="en-US" dirty="0">
                          <a:solidFill>
                            <a:schemeClr val="bg1"/>
                          </a:solidFill>
                        </a:rPr>
                        <a:t> value from the user</a:t>
                      </a:r>
                    </a:p>
                  </a:txBody>
                  <a:tcPr>
                    <a:solidFill>
                      <a:schemeClr val="tx1"/>
                    </a:solidFill>
                  </a:tcPr>
                </a:tc>
                <a:extLst>
                  <a:ext uri="{0D108BD9-81ED-4DB2-BD59-A6C34878D82A}">
                    <a16:rowId xmlns:a16="http://schemas.microsoft.com/office/drawing/2014/main" val="1021038876"/>
                  </a:ext>
                </a:extLst>
              </a:tr>
              <a:tr h="370840">
                <a:tc>
                  <a:txBody>
                    <a:bodyPr/>
                    <a:lstStyle/>
                    <a:p>
                      <a:r>
                        <a:rPr lang="en-US" dirty="0" err="1">
                          <a:solidFill>
                            <a:schemeClr val="bg1"/>
                          </a:solidFill>
                        </a:rPr>
                        <a:t>nextByte</a:t>
                      </a:r>
                      <a:r>
                        <a:rPr lang="en-US" dirty="0">
                          <a:solidFill>
                            <a:schemeClr val="bg1"/>
                          </a:solidFill>
                        </a:rPr>
                        <a:t>()</a:t>
                      </a:r>
                    </a:p>
                  </a:txBody>
                  <a:tcPr>
                    <a:solidFill>
                      <a:schemeClr val="tx1"/>
                    </a:solidFill>
                  </a:tcPr>
                </a:tc>
                <a:tc>
                  <a:txBody>
                    <a:bodyPr/>
                    <a:lstStyle/>
                    <a:p>
                      <a:r>
                        <a:rPr lang="en-US" dirty="0">
                          <a:solidFill>
                            <a:schemeClr val="bg1"/>
                          </a:solidFill>
                        </a:rPr>
                        <a:t>Reads a byte value from the user</a:t>
                      </a:r>
                    </a:p>
                  </a:txBody>
                  <a:tcPr>
                    <a:solidFill>
                      <a:schemeClr val="tx1"/>
                    </a:solidFill>
                  </a:tcPr>
                </a:tc>
                <a:extLst>
                  <a:ext uri="{0D108BD9-81ED-4DB2-BD59-A6C34878D82A}">
                    <a16:rowId xmlns:a16="http://schemas.microsoft.com/office/drawing/2014/main" val="3097479405"/>
                  </a:ext>
                </a:extLst>
              </a:tr>
              <a:tr h="370840">
                <a:tc>
                  <a:txBody>
                    <a:bodyPr/>
                    <a:lstStyle/>
                    <a:p>
                      <a:r>
                        <a:rPr lang="en-US" dirty="0" err="1">
                          <a:solidFill>
                            <a:schemeClr val="bg1"/>
                          </a:solidFill>
                        </a:rPr>
                        <a:t>nextDouble</a:t>
                      </a:r>
                      <a:r>
                        <a:rPr lang="en-US" dirty="0">
                          <a:solidFill>
                            <a:schemeClr val="bg1"/>
                          </a:solidFill>
                        </a:rPr>
                        <a:t>()</a:t>
                      </a:r>
                    </a:p>
                  </a:txBody>
                  <a:tcPr>
                    <a:solidFill>
                      <a:schemeClr val="tx1"/>
                    </a:solidFill>
                  </a:tcPr>
                </a:tc>
                <a:tc>
                  <a:txBody>
                    <a:bodyPr/>
                    <a:lstStyle/>
                    <a:p>
                      <a:r>
                        <a:rPr lang="en-US" dirty="0">
                          <a:solidFill>
                            <a:schemeClr val="bg1"/>
                          </a:solidFill>
                        </a:rPr>
                        <a:t>Reads a double value from the user</a:t>
                      </a:r>
                    </a:p>
                  </a:txBody>
                  <a:tcPr>
                    <a:solidFill>
                      <a:schemeClr val="tx1"/>
                    </a:solidFill>
                  </a:tcPr>
                </a:tc>
                <a:extLst>
                  <a:ext uri="{0D108BD9-81ED-4DB2-BD59-A6C34878D82A}">
                    <a16:rowId xmlns:a16="http://schemas.microsoft.com/office/drawing/2014/main" val="3854374893"/>
                  </a:ext>
                </a:extLst>
              </a:tr>
              <a:tr h="370840">
                <a:tc>
                  <a:txBody>
                    <a:bodyPr/>
                    <a:lstStyle/>
                    <a:p>
                      <a:r>
                        <a:rPr lang="en-US" dirty="0" err="1">
                          <a:solidFill>
                            <a:schemeClr val="bg1"/>
                          </a:solidFill>
                        </a:rPr>
                        <a:t>nextFloat</a:t>
                      </a:r>
                      <a:r>
                        <a:rPr lang="en-US" dirty="0">
                          <a:solidFill>
                            <a:schemeClr val="bg1"/>
                          </a:solidFill>
                        </a:rPr>
                        <a:t>()</a:t>
                      </a:r>
                    </a:p>
                  </a:txBody>
                  <a:tcPr>
                    <a:solidFill>
                      <a:schemeClr val="tx1"/>
                    </a:solidFill>
                  </a:tcPr>
                </a:tc>
                <a:tc>
                  <a:txBody>
                    <a:bodyPr/>
                    <a:lstStyle/>
                    <a:p>
                      <a:r>
                        <a:rPr lang="en-US" dirty="0">
                          <a:solidFill>
                            <a:schemeClr val="bg1"/>
                          </a:solidFill>
                        </a:rPr>
                        <a:t>Reads a float value from the user</a:t>
                      </a:r>
                    </a:p>
                  </a:txBody>
                  <a:tcPr>
                    <a:solidFill>
                      <a:schemeClr val="tx1"/>
                    </a:solidFill>
                  </a:tcPr>
                </a:tc>
                <a:extLst>
                  <a:ext uri="{0D108BD9-81ED-4DB2-BD59-A6C34878D82A}">
                    <a16:rowId xmlns:a16="http://schemas.microsoft.com/office/drawing/2014/main" val="1296053703"/>
                  </a:ext>
                </a:extLst>
              </a:tr>
              <a:tr h="370840">
                <a:tc>
                  <a:txBody>
                    <a:bodyPr/>
                    <a:lstStyle/>
                    <a:p>
                      <a:r>
                        <a:rPr lang="en-US" dirty="0" err="1">
                          <a:solidFill>
                            <a:schemeClr val="bg1"/>
                          </a:solidFill>
                        </a:rPr>
                        <a:t>nextInt</a:t>
                      </a:r>
                      <a:r>
                        <a:rPr lang="en-US" dirty="0">
                          <a:solidFill>
                            <a:schemeClr val="bg1"/>
                          </a:solidFill>
                        </a:rPr>
                        <a:t>()</a:t>
                      </a:r>
                    </a:p>
                  </a:txBody>
                  <a:tcPr>
                    <a:solidFill>
                      <a:schemeClr val="tx1"/>
                    </a:solidFill>
                  </a:tcPr>
                </a:tc>
                <a:tc>
                  <a:txBody>
                    <a:bodyPr/>
                    <a:lstStyle/>
                    <a:p>
                      <a:r>
                        <a:rPr lang="en-US" dirty="0">
                          <a:solidFill>
                            <a:schemeClr val="bg1"/>
                          </a:solidFill>
                        </a:rPr>
                        <a:t>Reads an integer value from the user</a:t>
                      </a:r>
                    </a:p>
                  </a:txBody>
                  <a:tcPr>
                    <a:solidFill>
                      <a:schemeClr val="tx1"/>
                    </a:solidFill>
                  </a:tcPr>
                </a:tc>
                <a:extLst>
                  <a:ext uri="{0D108BD9-81ED-4DB2-BD59-A6C34878D82A}">
                    <a16:rowId xmlns:a16="http://schemas.microsoft.com/office/drawing/2014/main" val="3902539380"/>
                  </a:ext>
                </a:extLst>
              </a:tr>
              <a:tr h="370840">
                <a:tc>
                  <a:txBody>
                    <a:bodyPr/>
                    <a:lstStyle/>
                    <a:p>
                      <a:r>
                        <a:rPr lang="en-US" dirty="0" err="1">
                          <a:solidFill>
                            <a:schemeClr val="bg1"/>
                          </a:solidFill>
                        </a:rPr>
                        <a:t>nextLine</a:t>
                      </a:r>
                      <a:r>
                        <a:rPr lang="en-US" dirty="0">
                          <a:solidFill>
                            <a:schemeClr val="bg1"/>
                          </a:solidFill>
                        </a:rPr>
                        <a:t>()</a:t>
                      </a:r>
                    </a:p>
                  </a:txBody>
                  <a:tcPr>
                    <a:solidFill>
                      <a:schemeClr val="tx1"/>
                    </a:solidFill>
                  </a:tcPr>
                </a:tc>
                <a:tc>
                  <a:txBody>
                    <a:bodyPr/>
                    <a:lstStyle/>
                    <a:p>
                      <a:r>
                        <a:rPr lang="en-US" dirty="0">
                          <a:solidFill>
                            <a:schemeClr val="bg1"/>
                          </a:solidFill>
                        </a:rPr>
                        <a:t>Reads a string value from the user</a:t>
                      </a:r>
                    </a:p>
                  </a:txBody>
                  <a:tcPr>
                    <a:solidFill>
                      <a:schemeClr val="tx1"/>
                    </a:solidFill>
                  </a:tcPr>
                </a:tc>
                <a:extLst>
                  <a:ext uri="{0D108BD9-81ED-4DB2-BD59-A6C34878D82A}">
                    <a16:rowId xmlns:a16="http://schemas.microsoft.com/office/drawing/2014/main" val="3132865889"/>
                  </a:ext>
                </a:extLst>
              </a:tr>
              <a:tr h="370840">
                <a:tc>
                  <a:txBody>
                    <a:bodyPr/>
                    <a:lstStyle/>
                    <a:p>
                      <a:r>
                        <a:rPr lang="en-US" dirty="0" err="1">
                          <a:solidFill>
                            <a:schemeClr val="bg1"/>
                          </a:solidFill>
                        </a:rPr>
                        <a:t>nextLong</a:t>
                      </a:r>
                      <a:r>
                        <a:rPr lang="en-US" dirty="0">
                          <a:solidFill>
                            <a:schemeClr val="bg1"/>
                          </a:solidFill>
                        </a:rPr>
                        <a:t>()</a:t>
                      </a:r>
                    </a:p>
                  </a:txBody>
                  <a:tcPr>
                    <a:solidFill>
                      <a:schemeClr val="tx1"/>
                    </a:solidFill>
                  </a:tcPr>
                </a:tc>
                <a:tc>
                  <a:txBody>
                    <a:bodyPr/>
                    <a:lstStyle/>
                    <a:p>
                      <a:r>
                        <a:rPr lang="en-US" dirty="0">
                          <a:solidFill>
                            <a:schemeClr val="bg1"/>
                          </a:solidFill>
                        </a:rPr>
                        <a:t>Reads a long value from the user</a:t>
                      </a:r>
                    </a:p>
                  </a:txBody>
                  <a:tcPr>
                    <a:solidFill>
                      <a:schemeClr val="tx1"/>
                    </a:solidFill>
                  </a:tcPr>
                </a:tc>
                <a:extLst>
                  <a:ext uri="{0D108BD9-81ED-4DB2-BD59-A6C34878D82A}">
                    <a16:rowId xmlns:a16="http://schemas.microsoft.com/office/drawing/2014/main" val="2426735691"/>
                  </a:ext>
                </a:extLst>
              </a:tr>
              <a:tr h="370840">
                <a:tc>
                  <a:txBody>
                    <a:bodyPr/>
                    <a:lstStyle/>
                    <a:p>
                      <a:r>
                        <a:rPr lang="en-US" dirty="0" err="1">
                          <a:solidFill>
                            <a:schemeClr val="bg1"/>
                          </a:solidFill>
                        </a:rPr>
                        <a:t>nextShort</a:t>
                      </a:r>
                      <a:r>
                        <a:rPr lang="en-US" dirty="0">
                          <a:solidFill>
                            <a:schemeClr val="bg1"/>
                          </a:solidFill>
                        </a:rPr>
                        <a:t>()</a:t>
                      </a:r>
                    </a:p>
                  </a:txBody>
                  <a:tcPr>
                    <a:solidFill>
                      <a:schemeClr val="tx1"/>
                    </a:solidFill>
                  </a:tcPr>
                </a:tc>
                <a:tc>
                  <a:txBody>
                    <a:bodyPr/>
                    <a:lstStyle/>
                    <a:p>
                      <a:r>
                        <a:rPr lang="en-US" dirty="0">
                          <a:solidFill>
                            <a:schemeClr val="bg1"/>
                          </a:solidFill>
                        </a:rPr>
                        <a:t>Reads a short value form the user</a:t>
                      </a:r>
                    </a:p>
                  </a:txBody>
                  <a:tcPr>
                    <a:solidFill>
                      <a:schemeClr val="tx1"/>
                    </a:solidFill>
                  </a:tcPr>
                </a:tc>
                <a:extLst>
                  <a:ext uri="{0D108BD9-81ED-4DB2-BD59-A6C34878D82A}">
                    <a16:rowId xmlns:a16="http://schemas.microsoft.com/office/drawing/2014/main" val="864654053"/>
                  </a:ext>
                </a:extLst>
              </a:tr>
            </a:tbl>
          </a:graphicData>
        </a:graphic>
      </p:graphicFrame>
    </p:spTree>
    <p:extLst>
      <p:ext uri="{BB962C8B-B14F-4D97-AF65-F5344CB8AC3E}">
        <p14:creationId xmlns:p14="http://schemas.microsoft.com/office/powerpoint/2010/main" val="3914967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checkerboard(across)">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739346" y="481916"/>
            <a:ext cx="10515600" cy="988538"/>
          </a:xfrm>
          <a:solidFill>
            <a:schemeClr val="tx1"/>
          </a:solidFill>
        </p:spPr>
        <p:txBody>
          <a:bodyPr>
            <a:normAutofit/>
          </a:bodyPr>
          <a:lstStyle/>
          <a:p>
            <a:pPr algn="r"/>
            <a:r>
              <a:rPr lang="en-US" sz="4800" dirty="0">
                <a:solidFill>
                  <a:schemeClr val="bg1"/>
                </a:solidFill>
              </a:rPr>
              <a:t>Java Program</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617838" y="1470454"/>
            <a:ext cx="10997513" cy="4706509"/>
          </a:xfrm>
        </p:spPr>
        <p:txBody>
          <a:bodyPr>
            <a:normAutofit/>
          </a:bodyPr>
          <a:lstStyle/>
          <a:p>
            <a:pPr marL="0" indent="0" algn="just">
              <a:buNone/>
            </a:pPr>
            <a:r>
              <a:rPr lang="en-US" sz="2400" dirty="0">
                <a:solidFill>
                  <a:schemeClr val="bg1"/>
                </a:solidFill>
              </a:rPr>
              <a:t>Calculator Program</a:t>
            </a:r>
          </a:p>
        </p:txBody>
      </p:sp>
      <p:sp>
        <p:nvSpPr>
          <p:cNvPr id="3" name="Rectangle 2">
            <a:extLst>
              <a:ext uri="{FF2B5EF4-FFF2-40B4-BE49-F238E27FC236}">
                <a16:creationId xmlns:a16="http://schemas.microsoft.com/office/drawing/2014/main" id="{5C892D5E-E632-ED41-8728-1D9CE9F176BB}"/>
              </a:ext>
            </a:extLst>
          </p:cNvPr>
          <p:cNvSpPr/>
          <p:nvPr/>
        </p:nvSpPr>
        <p:spPr>
          <a:xfrm>
            <a:off x="4500710" y="1804636"/>
            <a:ext cx="1562199" cy="4572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Multiplication</a:t>
            </a:r>
          </a:p>
        </p:txBody>
      </p:sp>
      <p:sp>
        <p:nvSpPr>
          <p:cNvPr id="10" name="Rectangle 9">
            <a:extLst>
              <a:ext uri="{FF2B5EF4-FFF2-40B4-BE49-F238E27FC236}">
                <a16:creationId xmlns:a16="http://schemas.microsoft.com/office/drawing/2014/main" id="{10898291-AA79-1E42-85BF-CACBFDF978F4}"/>
              </a:ext>
            </a:extLst>
          </p:cNvPr>
          <p:cNvSpPr/>
          <p:nvPr/>
        </p:nvSpPr>
        <p:spPr>
          <a:xfrm>
            <a:off x="7003911" y="2628900"/>
            <a:ext cx="1290181" cy="4572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Division</a:t>
            </a:r>
          </a:p>
        </p:txBody>
      </p:sp>
      <p:sp>
        <p:nvSpPr>
          <p:cNvPr id="12" name="Rectangle 11">
            <a:extLst>
              <a:ext uri="{FF2B5EF4-FFF2-40B4-BE49-F238E27FC236}">
                <a16:creationId xmlns:a16="http://schemas.microsoft.com/office/drawing/2014/main" id="{FA0968A2-A820-024D-A290-B7670286FE75}"/>
              </a:ext>
            </a:extLst>
          </p:cNvPr>
          <p:cNvSpPr/>
          <p:nvPr/>
        </p:nvSpPr>
        <p:spPr>
          <a:xfrm>
            <a:off x="7003911" y="4696837"/>
            <a:ext cx="1290181" cy="4572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Interest</a:t>
            </a:r>
          </a:p>
        </p:txBody>
      </p:sp>
      <p:sp>
        <p:nvSpPr>
          <p:cNvPr id="13" name="Rectangle 12">
            <a:extLst>
              <a:ext uri="{FF2B5EF4-FFF2-40B4-BE49-F238E27FC236}">
                <a16:creationId xmlns:a16="http://schemas.microsoft.com/office/drawing/2014/main" id="{C9B9066A-2540-B245-91A4-E318FCFBEB37}"/>
              </a:ext>
            </a:extLst>
          </p:cNvPr>
          <p:cNvSpPr/>
          <p:nvPr/>
        </p:nvSpPr>
        <p:spPr>
          <a:xfrm>
            <a:off x="4636718" y="5690284"/>
            <a:ext cx="1290181" cy="4572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Square</a:t>
            </a:r>
          </a:p>
        </p:txBody>
      </p:sp>
      <p:sp>
        <p:nvSpPr>
          <p:cNvPr id="15" name="Rectangle 14">
            <a:extLst>
              <a:ext uri="{FF2B5EF4-FFF2-40B4-BE49-F238E27FC236}">
                <a16:creationId xmlns:a16="http://schemas.microsoft.com/office/drawing/2014/main" id="{A4249389-4B52-E949-BEB8-E68146C82B53}"/>
              </a:ext>
            </a:extLst>
          </p:cNvPr>
          <p:cNvSpPr/>
          <p:nvPr/>
        </p:nvSpPr>
        <p:spPr>
          <a:xfrm>
            <a:off x="2081408" y="4696414"/>
            <a:ext cx="1290181" cy="4572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Subtraction</a:t>
            </a:r>
          </a:p>
        </p:txBody>
      </p:sp>
      <p:sp>
        <p:nvSpPr>
          <p:cNvPr id="16" name="Rectangle 15">
            <a:extLst>
              <a:ext uri="{FF2B5EF4-FFF2-40B4-BE49-F238E27FC236}">
                <a16:creationId xmlns:a16="http://schemas.microsoft.com/office/drawing/2014/main" id="{2A7DBFD4-1895-CB47-88CA-B614BA3777BC}"/>
              </a:ext>
            </a:extLst>
          </p:cNvPr>
          <p:cNvSpPr/>
          <p:nvPr/>
        </p:nvSpPr>
        <p:spPr>
          <a:xfrm>
            <a:off x="2081407" y="2628900"/>
            <a:ext cx="1290181" cy="4572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Addition</a:t>
            </a:r>
          </a:p>
        </p:txBody>
      </p:sp>
      <p:sp>
        <p:nvSpPr>
          <p:cNvPr id="6" name="Oval 5">
            <a:extLst>
              <a:ext uri="{FF2B5EF4-FFF2-40B4-BE49-F238E27FC236}">
                <a16:creationId xmlns:a16="http://schemas.microsoft.com/office/drawing/2014/main" id="{F9670493-6B34-6044-A8A8-F03B62464939}"/>
              </a:ext>
            </a:extLst>
          </p:cNvPr>
          <p:cNvSpPr/>
          <p:nvPr/>
        </p:nvSpPr>
        <p:spPr>
          <a:xfrm>
            <a:off x="4300605" y="3053219"/>
            <a:ext cx="1962410" cy="1648527"/>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Calculator</a:t>
            </a:r>
          </a:p>
        </p:txBody>
      </p:sp>
      <p:cxnSp>
        <p:nvCxnSpPr>
          <p:cNvPr id="9" name="Straight Connector 8">
            <a:extLst>
              <a:ext uri="{FF2B5EF4-FFF2-40B4-BE49-F238E27FC236}">
                <a16:creationId xmlns:a16="http://schemas.microsoft.com/office/drawing/2014/main" id="{5C83987A-760E-B943-BFDD-EE0E5CBF8008}"/>
              </a:ext>
            </a:extLst>
          </p:cNvPr>
          <p:cNvCxnSpPr>
            <a:stCxn id="6" idx="0"/>
            <a:endCxn id="3" idx="2"/>
          </p:cNvCxnSpPr>
          <p:nvPr/>
        </p:nvCxnSpPr>
        <p:spPr>
          <a:xfrm flipV="1">
            <a:off x="5281810" y="2261836"/>
            <a:ext cx="0" cy="791383"/>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E48756CE-77F2-7743-BB28-B5A90A9712AD}"/>
              </a:ext>
            </a:extLst>
          </p:cNvPr>
          <p:cNvCxnSpPr>
            <a:cxnSpLocks/>
            <a:stCxn id="6" idx="6"/>
          </p:cNvCxnSpPr>
          <p:nvPr/>
        </p:nvCxnSpPr>
        <p:spPr>
          <a:xfrm flipV="1">
            <a:off x="6263015" y="2857500"/>
            <a:ext cx="719289" cy="1019983"/>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D4172B9-E77A-BD49-88AA-B641A9A267C1}"/>
              </a:ext>
            </a:extLst>
          </p:cNvPr>
          <p:cNvCxnSpPr>
            <a:stCxn id="6" idx="6"/>
            <a:endCxn id="12" idx="1"/>
          </p:cNvCxnSpPr>
          <p:nvPr/>
        </p:nvCxnSpPr>
        <p:spPr>
          <a:xfrm>
            <a:off x="6263015" y="3877483"/>
            <a:ext cx="740896" cy="104795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5F5CBAE-8A25-8B40-9041-A60F1242611A}"/>
              </a:ext>
            </a:extLst>
          </p:cNvPr>
          <p:cNvCxnSpPr>
            <a:stCxn id="6" idx="2"/>
            <a:endCxn id="16" idx="3"/>
          </p:cNvCxnSpPr>
          <p:nvPr/>
        </p:nvCxnSpPr>
        <p:spPr>
          <a:xfrm flipH="1" flipV="1">
            <a:off x="3371588" y="2857500"/>
            <a:ext cx="929017" cy="1019983"/>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8AF407F-D54F-CA4C-B54A-6AF6CBB416FB}"/>
              </a:ext>
            </a:extLst>
          </p:cNvPr>
          <p:cNvCxnSpPr>
            <a:stCxn id="6" idx="2"/>
            <a:endCxn id="15" idx="3"/>
          </p:cNvCxnSpPr>
          <p:nvPr/>
        </p:nvCxnSpPr>
        <p:spPr>
          <a:xfrm flipH="1">
            <a:off x="3371589" y="3877483"/>
            <a:ext cx="929016" cy="10475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06D0906F-3196-0A41-AB94-667CA2732C14}"/>
              </a:ext>
            </a:extLst>
          </p:cNvPr>
          <p:cNvCxnSpPr>
            <a:stCxn id="6" idx="4"/>
            <a:endCxn id="13" idx="0"/>
          </p:cNvCxnSpPr>
          <p:nvPr/>
        </p:nvCxnSpPr>
        <p:spPr>
          <a:xfrm flipH="1">
            <a:off x="5281809" y="4701746"/>
            <a:ext cx="1" cy="98853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413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checkerboard(across)">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ppt_x"/>
                                          </p:val>
                                        </p:tav>
                                        <p:tav tm="100000">
                                          <p:val>
                                            <p:strVal val="#ppt_x"/>
                                          </p:val>
                                        </p:tav>
                                      </p:tavLst>
                                    </p:anim>
                                    <p:anim calcmode="lin" valueType="num">
                                      <p:cBhvr additive="base">
                                        <p:cTn id="18" dur="500" fill="hold"/>
                                        <p:tgtEl>
                                          <p:spTgt spid="9"/>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ppt_x"/>
                                          </p:val>
                                        </p:tav>
                                        <p:tav tm="100000">
                                          <p:val>
                                            <p:strVal val="#ppt_x"/>
                                          </p:val>
                                        </p:tav>
                                      </p:tavLst>
                                    </p:anim>
                                    <p:anim calcmode="lin" valueType="num">
                                      <p:cBhvr additive="base">
                                        <p:cTn id="2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ppt_x"/>
                                          </p:val>
                                        </p:tav>
                                        <p:tav tm="100000">
                                          <p:val>
                                            <p:strVal val="#ppt_x"/>
                                          </p:val>
                                        </p:tav>
                                      </p:tavLst>
                                    </p:anim>
                                    <p:anim calcmode="lin" valueType="num">
                                      <p:cBhvr additive="base">
                                        <p:cTn id="28" dur="500" fill="hold"/>
                                        <p:tgtEl>
                                          <p:spTgt spid="17"/>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21"/>
                                        </p:tgtEl>
                                        <p:attrNameLst>
                                          <p:attrName>style.visibility</p:attrName>
                                        </p:attrNameLst>
                                      </p:cBhvr>
                                      <p:to>
                                        <p:strVal val="visible"/>
                                      </p:to>
                                    </p:set>
                                    <p:anim calcmode="lin" valueType="num">
                                      <p:cBhvr additive="base">
                                        <p:cTn id="37" dur="500" fill="hold"/>
                                        <p:tgtEl>
                                          <p:spTgt spid="21"/>
                                        </p:tgtEl>
                                        <p:attrNameLst>
                                          <p:attrName>ppt_x</p:attrName>
                                        </p:attrNameLst>
                                      </p:cBhvr>
                                      <p:tavLst>
                                        <p:tav tm="0">
                                          <p:val>
                                            <p:strVal val="#ppt_x"/>
                                          </p:val>
                                        </p:tav>
                                        <p:tav tm="100000">
                                          <p:val>
                                            <p:strVal val="#ppt_x"/>
                                          </p:val>
                                        </p:tav>
                                      </p:tavLst>
                                    </p:anim>
                                    <p:anim calcmode="lin" valueType="num">
                                      <p:cBhvr additive="base">
                                        <p:cTn id="38" dur="500" fill="hold"/>
                                        <p:tgtEl>
                                          <p:spTgt spid="21"/>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12"/>
                                        </p:tgtEl>
                                        <p:attrNameLst>
                                          <p:attrName>style.visibility</p:attrName>
                                        </p:attrNameLst>
                                      </p:cBhvr>
                                      <p:to>
                                        <p:strVal val="visible"/>
                                      </p:to>
                                    </p:set>
                                    <p:anim calcmode="lin" valueType="num">
                                      <p:cBhvr additive="base">
                                        <p:cTn id="41" dur="500" fill="hold"/>
                                        <p:tgtEl>
                                          <p:spTgt spid="12"/>
                                        </p:tgtEl>
                                        <p:attrNameLst>
                                          <p:attrName>ppt_x</p:attrName>
                                        </p:attrNameLst>
                                      </p:cBhvr>
                                      <p:tavLst>
                                        <p:tav tm="0">
                                          <p:val>
                                            <p:strVal val="#ppt_x"/>
                                          </p:val>
                                        </p:tav>
                                        <p:tav tm="100000">
                                          <p:val>
                                            <p:strVal val="#ppt_x"/>
                                          </p:val>
                                        </p:tav>
                                      </p:tavLst>
                                    </p:anim>
                                    <p:anim calcmode="lin" valueType="num">
                                      <p:cBhvr additive="base">
                                        <p:cTn id="4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27"/>
                                        </p:tgtEl>
                                        <p:attrNameLst>
                                          <p:attrName>style.visibility</p:attrName>
                                        </p:attrNameLst>
                                      </p:cBhvr>
                                      <p:to>
                                        <p:strVal val="visible"/>
                                      </p:to>
                                    </p:set>
                                    <p:anim calcmode="lin" valueType="num">
                                      <p:cBhvr additive="base">
                                        <p:cTn id="47" dur="500" fill="hold"/>
                                        <p:tgtEl>
                                          <p:spTgt spid="27"/>
                                        </p:tgtEl>
                                        <p:attrNameLst>
                                          <p:attrName>ppt_x</p:attrName>
                                        </p:attrNameLst>
                                      </p:cBhvr>
                                      <p:tavLst>
                                        <p:tav tm="0">
                                          <p:val>
                                            <p:strVal val="#ppt_x"/>
                                          </p:val>
                                        </p:tav>
                                        <p:tav tm="100000">
                                          <p:val>
                                            <p:strVal val="#ppt_x"/>
                                          </p:val>
                                        </p:tav>
                                      </p:tavLst>
                                    </p:anim>
                                    <p:anim calcmode="lin" valueType="num">
                                      <p:cBhvr additive="base">
                                        <p:cTn id="48" dur="500" fill="hold"/>
                                        <p:tgtEl>
                                          <p:spTgt spid="27"/>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13"/>
                                        </p:tgtEl>
                                        <p:attrNameLst>
                                          <p:attrName>style.visibility</p:attrName>
                                        </p:attrNameLst>
                                      </p:cBhvr>
                                      <p:to>
                                        <p:strVal val="visible"/>
                                      </p:to>
                                    </p:set>
                                    <p:anim calcmode="lin" valueType="num">
                                      <p:cBhvr additive="base">
                                        <p:cTn id="51" dur="500" fill="hold"/>
                                        <p:tgtEl>
                                          <p:spTgt spid="13"/>
                                        </p:tgtEl>
                                        <p:attrNameLst>
                                          <p:attrName>ppt_x</p:attrName>
                                        </p:attrNameLst>
                                      </p:cBhvr>
                                      <p:tavLst>
                                        <p:tav tm="0">
                                          <p:val>
                                            <p:strVal val="#ppt_x"/>
                                          </p:val>
                                        </p:tav>
                                        <p:tav tm="100000">
                                          <p:val>
                                            <p:strVal val="#ppt_x"/>
                                          </p:val>
                                        </p:tav>
                                      </p:tavLst>
                                    </p:anim>
                                    <p:anim calcmode="lin" valueType="num">
                                      <p:cBhvr additive="base">
                                        <p:cTn id="5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nodeType="clickEffect">
                                  <p:stCondLst>
                                    <p:cond delay="0"/>
                                  </p:stCondLst>
                                  <p:childTnLst>
                                    <p:set>
                                      <p:cBhvr>
                                        <p:cTn id="56" dur="1" fill="hold">
                                          <p:stCondLst>
                                            <p:cond delay="0"/>
                                          </p:stCondLst>
                                        </p:cTn>
                                        <p:tgtEl>
                                          <p:spTgt spid="25"/>
                                        </p:tgtEl>
                                        <p:attrNameLst>
                                          <p:attrName>style.visibility</p:attrName>
                                        </p:attrNameLst>
                                      </p:cBhvr>
                                      <p:to>
                                        <p:strVal val="visible"/>
                                      </p:to>
                                    </p:set>
                                    <p:anim calcmode="lin" valueType="num">
                                      <p:cBhvr additive="base">
                                        <p:cTn id="57" dur="500" fill="hold"/>
                                        <p:tgtEl>
                                          <p:spTgt spid="25"/>
                                        </p:tgtEl>
                                        <p:attrNameLst>
                                          <p:attrName>ppt_x</p:attrName>
                                        </p:attrNameLst>
                                      </p:cBhvr>
                                      <p:tavLst>
                                        <p:tav tm="0">
                                          <p:val>
                                            <p:strVal val="#ppt_x"/>
                                          </p:val>
                                        </p:tav>
                                        <p:tav tm="100000">
                                          <p:val>
                                            <p:strVal val="#ppt_x"/>
                                          </p:val>
                                        </p:tav>
                                      </p:tavLst>
                                    </p:anim>
                                    <p:anim calcmode="lin" valueType="num">
                                      <p:cBhvr additive="base">
                                        <p:cTn id="58" dur="500" fill="hold"/>
                                        <p:tgtEl>
                                          <p:spTgt spid="25"/>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15"/>
                                        </p:tgtEl>
                                        <p:attrNameLst>
                                          <p:attrName>style.visibility</p:attrName>
                                        </p:attrNameLst>
                                      </p:cBhvr>
                                      <p:to>
                                        <p:strVal val="visible"/>
                                      </p:to>
                                    </p:set>
                                    <p:anim calcmode="lin" valueType="num">
                                      <p:cBhvr additive="base">
                                        <p:cTn id="61" dur="500" fill="hold"/>
                                        <p:tgtEl>
                                          <p:spTgt spid="15"/>
                                        </p:tgtEl>
                                        <p:attrNameLst>
                                          <p:attrName>ppt_x</p:attrName>
                                        </p:attrNameLst>
                                      </p:cBhvr>
                                      <p:tavLst>
                                        <p:tav tm="0">
                                          <p:val>
                                            <p:strVal val="#ppt_x"/>
                                          </p:val>
                                        </p:tav>
                                        <p:tav tm="100000">
                                          <p:val>
                                            <p:strVal val="#ppt_x"/>
                                          </p:val>
                                        </p:tav>
                                      </p:tavLst>
                                    </p:anim>
                                    <p:anim calcmode="lin" valueType="num">
                                      <p:cBhvr additive="base">
                                        <p:cTn id="62"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23"/>
                                        </p:tgtEl>
                                        <p:attrNameLst>
                                          <p:attrName>style.visibility</p:attrName>
                                        </p:attrNameLst>
                                      </p:cBhvr>
                                      <p:to>
                                        <p:strVal val="visible"/>
                                      </p:to>
                                    </p:set>
                                    <p:anim calcmode="lin" valueType="num">
                                      <p:cBhvr additive="base">
                                        <p:cTn id="67" dur="500" fill="hold"/>
                                        <p:tgtEl>
                                          <p:spTgt spid="23"/>
                                        </p:tgtEl>
                                        <p:attrNameLst>
                                          <p:attrName>ppt_x</p:attrName>
                                        </p:attrNameLst>
                                      </p:cBhvr>
                                      <p:tavLst>
                                        <p:tav tm="0">
                                          <p:val>
                                            <p:strVal val="#ppt_x"/>
                                          </p:val>
                                        </p:tav>
                                        <p:tav tm="100000">
                                          <p:val>
                                            <p:strVal val="#ppt_x"/>
                                          </p:val>
                                        </p:tav>
                                      </p:tavLst>
                                    </p:anim>
                                    <p:anim calcmode="lin" valueType="num">
                                      <p:cBhvr additive="base">
                                        <p:cTn id="68" dur="500" fill="hold"/>
                                        <p:tgtEl>
                                          <p:spTgt spid="23"/>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16"/>
                                        </p:tgtEl>
                                        <p:attrNameLst>
                                          <p:attrName>style.visibility</p:attrName>
                                        </p:attrNameLst>
                                      </p:cBhvr>
                                      <p:to>
                                        <p:strVal val="visible"/>
                                      </p:to>
                                    </p:set>
                                    <p:anim calcmode="lin" valueType="num">
                                      <p:cBhvr additive="base">
                                        <p:cTn id="71" dur="500" fill="hold"/>
                                        <p:tgtEl>
                                          <p:spTgt spid="16"/>
                                        </p:tgtEl>
                                        <p:attrNameLst>
                                          <p:attrName>ppt_x</p:attrName>
                                        </p:attrNameLst>
                                      </p:cBhvr>
                                      <p:tavLst>
                                        <p:tav tm="0">
                                          <p:val>
                                            <p:strVal val="#ppt_x"/>
                                          </p:val>
                                        </p:tav>
                                        <p:tav tm="100000">
                                          <p:val>
                                            <p:strVal val="#ppt_x"/>
                                          </p:val>
                                        </p:tav>
                                      </p:tavLst>
                                    </p:anim>
                                    <p:anim calcmode="lin" valueType="num">
                                      <p:cBhvr additive="base">
                                        <p:cTn id="7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0" grpId="0" animBg="1"/>
      <p:bldP spid="12" grpId="0" animBg="1"/>
      <p:bldP spid="13" grpId="0" animBg="1"/>
      <p:bldP spid="15" grpId="0" animBg="1"/>
      <p:bldP spid="16" grpId="0" animBg="1"/>
      <p:bldP spid="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B0FD09-EBB1-8F47-8610-4ED6A46AC2E6}"/>
              </a:ext>
            </a:extLst>
          </p:cNvPr>
          <p:cNvSpPr/>
          <p:nvPr/>
        </p:nvSpPr>
        <p:spPr>
          <a:xfrm rot="5400000">
            <a:off x="3468619" y="3015780"/>
            <a:ext cx="1655762" cy="567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Icon&#10;&#10;Description automatically generated">
            <a:extLst>
              <a:ext uri="{FF2B5EF4-FFF2-40B4-BE49-F238E27FC236}">
                <a16:creationId xmlns:a16="http://schemas.microsoft.com/office/drawing/2014/main" id="{45793198-7054-AD4F-B80D-7B7997BF4FAA}"/>
              </a:ext>
            </a:extLst>
          </p:cNvPr>
          <p:cNvPicPr>
            <a:picLocks noChangeAspect="1"/>
          </p:cNvPicPr>
          <p:nvPr/>
        </p:nvPicPr>
        <p:blipFill>
          <a:blip r:embed="rId2"/>
          <a:stretch>
            <a:fillRect/>
          </a:stretch>
        </p:blipFill>
        <p:spPr>
          <a:xfrm>
            <a:off x="1140940" y="1609044"/>
            <a:ext cx="2603500" cy="2870200"/>
          </a:xfrm>
          <a:prstGeom prst="rect">
            <a:avLst/>
          </a:prstGeom>
        </p:spPr>
      </p:pic>
      <p:sp>
        <p:nvSpPr>
          <p:cNvPr id="9" name="Title 8">
            <a:extLst>
              <a:ext uri="{FF2B5EF4-FFF2-40B4-BE49-F238E27FC236}">
                <a16:creationId xmlns:a16="http://schemas.microsoft.com/office/drawing/2014/main" id="{18F6D29A-3FA4-7642-8D78-0E393FD5653E}"/>
              </a:ext>
            </a:extLst>
          </p:cNvPr>
          <p:cNvSpPr>
            <a:spLocks noGrp="1"/>
          </p:cNvSpPr>
          <p:nvPr>
            <p:ph type="ctrTitle"/>
          </p:nvPr>
        </p:nvSpPr>
        <p:spPr>
          <a:xfrm>
            <a:off x="4436076" y="2338921"/>
            <a:ext cx="7307896" cy="1212737"/>
          </a:xfrm>
        </p:spPr>
        <p:txBody>
          <a:bodyPr>
            <a:normAutofit/>
          </a:bodyPr>
          <a:lstStyle/>
          <a:p>
            <a:r>
              <a:rPr lang="en-US" b="1" dirty="0">
                <a:solidFill>
                  <a:schemeClr val="bg1"/>
                </a:solidFill>
              </a:rPr>
              <a:t>Arrays</a:t>
            </a:r>
          </a:p>
        </p:txBody>
      </p:sp>
    </p:spTree>
    <p:extLst>
      <p:ext uri="{BB962C8B-B14F-4D97-AF65-F5344CB8AC3E}">
        <p14:creationId xmlns:p14="http://schemas.microsoft.com/office/powerpoint/2010/main" val="2362590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B0FD09-EBB1-8F47-8610-4ED6A46AC2E6}"/>
              </a:ext>
            </a:extLst>
          </p:cNvPr>
          <p:cNvSpPr/>
          <p:nvPr/>
        </p:nvSpPr>
        <p:spPr>
          <a:xfrm rot="5400000">
            <a:off x="3468619" y="3015780"/>
            <a:ext cx="1655762" cy="567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Icon&#10;&#10;Description automatically generated">
            <a:extLst>
              <a:ext uri="{FF2B5EF4-FFF2-40B4-BE49-F238E27FC236}">
                <a16:creationId xmlns:a16="http://schemas.microsoft.com/office/drawing/2014/main" id="{45793198-7054-AD4F-B80D-7B7997BF4FAA}"/>
              </a:ext>
            </a:extLst>
          </p:cNvPr>
          <p:cNvPicPr>
            <a:picLocks noChangeAspect="1"/>
          </p:cNvPicPr>
          <p:nvPr/>
        </p:nvPicPr>
        <p:blipFill>
          <a:blip r:embed="rId2"/>
          <a:stretch>
            <a:fillRect/>
          </a:stretch>
        </p:blipFill>
        <p:spPr>
          <a:xfrm>
            <a:off x="1140940" y="1609044"/>
            <a:ext cx="2603500" cy="2870200"/>
          </a:xfrm>
          <a:prstGeom prst="rect">
            <a:avLst/>
          </a:prstGeom>
        </p:spPr>
      </p:pic>
      <p:sp>
        <p:nvSpPr>
          <p:cNvPr id="9" name="Title 8">
            <a:extLst>
              <a:ext uri="{FF2B5EF4-FFF2-40B4-BE49-F238E27FC236}">
                <a16:creationId xmlns:a16="http://schemas.microsoft.com/office/drawing/2014/main" id="{18F6D29A-3FA4-7642-8D78-0E393FD5653E}"/>
              </a:ext>
            </a:extLst>
          </p:cNvPr>
          <p:cNvSpPr>
            <a:spLocks noGrp="1"/>
          </p:cNvSpPr>
          <p:nvPr>
            <p:ph type="ctrTitle"/>
          </p:nvPr>
        </p:nvSpPr>
        <p:spPr>
          <a:xfrm>
            <a:off x="4436076" y="2338921"/>
            <a:ext cx="6614984" cy="1212737"/>
          </a:xfrm>
        </p:spPr>
        <p:txBody>
          <a:bodyPr/>
          <a:lstStyle/>
          <a:p>
            <a:r>
              <a:rPr lang="en-US" b="1" dirty="0">
                <a:solidFill>
                  <a:schemeClr val="bg1"/>
                </a:solidFill>
              </a:rPr>
              <a:t>Objects &amp; Classes</a:t>
            </a:r>
          </a:p>
        </p:txBody>
      </p:sp>
    </p:spTree>
    <p:extLst>
      <p:ext uri="{BB962C8B-B14F-4D97-AF65-F5344CB8AC3E}">
        <p14:creationId xmlns:p14="http://schemas.microsoft.com/office/powerpoint/2010/main" val="712242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838200" y="365125"/>
            <a:ext cx="10515600" cy="1167113"/>
          </a:xfrm>
          <a:solidFill>
            <a:schemeClr val="tx1"/>
          </a:solidFill>
        </p:spPr>
        <p:txBody>
          <a:bodyPr>
            <a:normAutofit/>
          </a:bodyPr>
          <a:lstStyle/>
          <a:p>
            <a:pPr algn="r"/>
            <a:r>
              <a:rPr lang="en-US" sz="4800" dirty="0">
                <a:solidFill>
                  <a:schemeClr val="bg1"/>
                </a:solidFill>
              </a:rPr>
              <a:t>Arrays</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532239"/>
            <a:ext cx="11343502" cy="4374292"/>
          </a:xfrm>
        </p:spPr>
        <p:txBody>
          <a:bodyPr>
            <a:normAutofit/>
          </a:bodyPr>
          <a:lstStyle/>
          <a:p>
            <a:pPr marL="0" indent="0" algn="just">
              <a:buNone/>
            </a:pPr>
            <a:r>
              <a:rPr lang="en-US" dirty="0">
                <a:solidFill>
                  <a:schemeClr val="bg1"/>
                </a:solidFill>
              </a:rPr>
              <a:t>An array is a data structure which holds the sequential elements of the same type.</a:t>
            </a:r>
          </a:p>
          <a:p>
            <a:pPr marL="0" indent="0" algn="just">
              <a:buNone/>
            </a:pPr>
            <a:r>
              <a:rPr lang="en-US" dirty="0">
                <a:solidFill>
                  <a:schemeClr val="bg1"/>
                </a:solidFill>
              </a:rPr>
              <a:t>Arrays are used to solve the problem of storing multiple elements of the same Datatype.</a:t>
            </a:r>
          </a:p>
          <a:p>
            <a:pPr marL="0" indent="0" algn="just">
              <a:buNone/>
            </a:pPr>
            <a:r>
              <a:rPr lang="en-US" dirty="0">
                <a:solidFill>
                  <a:schemeClr val="bg1"/>
                </a:solidFill>
              </a:rPr>
              <a:t>An array is a group of  like-types variables, that referred by a common name.</a:t>
            </a:r>
          </a:p>
          <a:p>
            <a:pPr marL="0" indent="0" algn="just">
              <a:buNone/>
            </a:pPr>
            <a:r>
              <a:rPr lang="en-US" dirty="0">
                <a:solidFill>
                  <a:schemeClr val="bg1"/>
                </a:solidFill>
              </a:rPr>
              <a:t>Specific element in an array is accessed by it’s index</a:t>
            </a:r>
          </a:p>
          <a:p>
            <a:pPr marL="0" indent="0" algn="just">
              <a:buNone/>
            </a:pPr>
            <a:r>
              <a:rPr lang="en-US" dirty="0">
                <a:solidFill>
                  <a:schemeClr val="bg1"/>
                </a:solidFill>
              </a:rPr>
              <a:t>Array size is fixed and cannot be changed.</a:t>
            </a:r>
          </a:p>
          <a:p>
            <a:pPr marL="0" indent="0" algn="just">
              <a:buNone/>
            </a:pPr>
            <a:r>
              <a:rPr lang="en-US" dirty="0">
                <a:solidFill>
                  <a:schemeClr val="bg1"/>
                </a:solidFill>
              </a:rPr>
              <a:t>Array of any type can be created and may have one or more dimensions.</a:t>
            </a:r>
          </a:p>
        </p:txBody>
      </p:sp>
    </p:spTree>
    <p:extLst>
      <p:ext uri="{BB962C8B-B14F-4D97-AF65-F5344CB8AC3E}">
        <p14:creationId xmlns:p14="http://schemas.microsoft.com/office/powerpoint/2010/main" val="33078682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838200" y="229200"/>
            <a:ext cx="10515600" cy="1167113"/>
          </a:xfrm>
          <a:solidFill>
            <a:schemeClr val="tx1"/>
          </a:solidFill>
        </p:spPr>
        <p:txBody>
          <a:bodyPr>
            <a:normAutofit/>
          </a:bodyPr>
          <a:lstStyle/>
          <a:p>
            <a:pPr algn="r"/>
            <a:r>
              <a:rPr lang="en-US" sz="4800" dirty="0">
                <a:solidFill>
                  <a:schemeClr val="bg1"/>
                </a:solidFill>
              </a:rPr>
              <a:t>Arrays</a:t>
            </a:r>
          </a:p>
        </p:txBody>
      </p:sp>
      <p:sp>
        <p:nvSpPr>
          <p:cNvPr id="4" name="Rectangle 3">
            <a:extLst>
              <a:ext uri="{FF2B5EF4-FFF2-40B4-BE49-F238E27FC236}">
                <a16:creationId xmlns:a16="http://schemas.microsoft.com/office/drawing/2014/main" id="{029ACDEA-7D96-CF41-A32C-CD7797A5C9A0}"/>
              </a:ext>
            </a:extLst>
          </p:cNvPr>
          <p:cNvSpPr/>
          <p:nvPr/>
        </p:nvSpPr>
        <p:spPr>
          <a:xfrm>
            <a:off x="2891481" y="1383956"/>
            <a:ext cx="6215449" cy="42013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Here array will be used to store marks of 4 subjects of a student</a:t>
            </a:r>
          </a:p>
        </p:txBody>
      </p:sp>
      <p:graphicFrame>
        <p:nvGraphicFramePr>
          <p:cNvPr id="7" name="Table 7">
            <a:extLst>
              <a:ext uri="{FF2B5EF4-FFF2-40B4-BE49-F238E27FC236}">
                <a16:creationId xmlns:a16="http://schemas.microsoft.com/office/drawing/2014/main" id="{36718B64-0749-4D4E-93CB-DFC588FCE92A}"/>
              </a:ext>
            </a:extLst>
          </p:cNvPr>
          <p:cNvGraphicFramePr>
            <a:graphicFrameLocks noGrp="1"/>
          </p:cNvGraphicFramePr>
          <p:nvPr>
            <p:extLst>
              <p:ext uri="{D42A27DB-BD31-4B8C-83A1-F6EECF244321}">
                <p14:modId xmlns:p14="http://schemas.microsoft.com/office/powerpoint/2010/main" val="134605316"/>
              </p:ext>
            </p:extLst>
          </p:nvPr>
        </p:nvGraphicFramePr>
        <p:xfrm>
          <a:off x="3324652" y="2672576"/>
          <a:ext cx="3862176" cy="407773"/>
        </p:xfrm>
        <a:graphic>
          <a:graphicData uri="http://schemas.openxmlformats.org/drawingml/2006/table">
            <a:tbl>
              <a:tblPr firstRow="1" bandRow="1">
                <a:tableStyleId>{7DF18680-E054-41AD-8BC1-D1AEF772440D}</a:tableStyleId>
              </a:tblPr>
              <a:tblGrid>
                <a:gridCol w="965544">
                  <a:extLst>
                    <a:ext uri="{9D8B030D-6E8A-4147-A177-3AD203B41FA5}">
                      <a16:colId xmlns:a16="http://schemas.microsoft.com/office/drawing/2014/main" val="268397223"/>
                    </a:ext>
                  </a:extLst>
                </a:gridCol>
                <a:gridCol w="965544">
                  <a:extLst>
                    <a:ext uri="{9D8B030D-6E8A-4147-A177-3AD203B41FA5}">
                      <a16:colId xmlns:a16="http://schemas.microsoft.com/office/drawing/2014/main" val="2520180207"/>
                    </a:ext>
                  </a:extLst>
                </a:gridCol>
                <a:gridCol w="965544">
                  <a:extLst>
                    <a:ext uri="{9D8B030D-6E8A-4147-A177-3AD203B41FA5}">
                      <a16:colId xmlns:a16="http://schemas.microsoft.com/office/drawing/2014/main" val="937047822"/>
                    </a:ext>
                  </a:extLst>
                </a:gridCol>
                <a:gridCol w="965544">
                  <a:extLst>
                    <a:ext uri="{9D8B030D-6E8A-4147-A177-3AD203B41FA5}">
                      <a16:colId xmlns:a16="http://schemas.microsoft.com/office/drawing/2014/main" val="3848260283"/>
                    </a:ext>
                  </a:extLst>
                </a:gridCol>
              </a:tblGrid>
              <a:tr h="407773">
                <a:tc>
                  <a:txBody>
                    <a:bodyPr/>
                    <a:lstStyle/>
                    <a:p>
                      <a:pPr algn="ctr"/>
                      <a:r>
                        <a:rPr lang="en-US" dirty="0"/>
                        <a:t>87</a:t>
                      </a:r>
                    </a:p>
                  </a:txBody>
                  <a:tcPr>
                    <a:solidFill>
                      <a:srgbClr val="00B0F0"/>
                    </a:solidFill>
                  </a:tcPr>
                </a:tc>
                <a:tc>
                  <a:txBody>
                    <a:bodyPr/>
                    <a:lstStyle/>
                    <a:p>
                      <a:pPr algn="ctr"/>
                      <a:r>
                        <a:rPr lang="en-US" dirty="0"/>
                        <a:t>60</a:t>
                      </a:r>
                    </a:p>
                  </a:txBody>
                  <a:tcPr>
                    <a:solidFill>
                      <a:srgbClr val="00B0F0"/>
                    </a:solidFill>
                  </a:tcPr>
                </a:tc>
                <a:tc>
                  <a:txBody>
                    <a:bodyPr/>
                    <a:lstStyle/>
                    <a:p>
                      <a:pPr algn="ctr"/>
                      <a:r>
                        <a:rPr lang="en-US" dirty="0"/>
                        <a:t>70</a:t>
                      </a:r>
                    </a:p>
                  </a:txBody>
                  <a:tcPr>
                    <a:solidFill>
                      <a:srgbClr val="00B0F0"/>
                    </a:solidFill>
                  </a:tcPr>
                </a:tc>
                <a:tc>
                  <a:txBody>
                    <a:bodyPr/>
                    <a:lstStyle/>
                    <a:p>
                      <a:pPr algn="ctr"/>
                      <a:r>
                        <a:rPr lang="en-US" dirty="0"/>
                        <a:t>80</a:t>
                      </a:r>
                    </a:p>
                  </a:txBody>
                  <a:tcPr>
                    <a:solidFill>
                      <a:srgbClr val="00B0F0"/>
                    </a:solidFill>
                  </a:tcPr>
                </a:tc>
                <a:extLst>
                  <a:ext uri="{0D108BD9-81ED-4DB2-BD59-A6C34878D82A}">
                    <a16:rowId xmlns:a16="http://schemas.microsoft.com/office/drawing/2014/main" val="3256350209"/>
                  </a:ext>
                </a:extLst>
              </a:tr>
            </a:tbl>
          </a:graphicData>
        </a:graphic>
      </p:graphicFrame>
      <p:graphicFrame>
        <p:nvGraphicFramePr>
          <p:cNvPr id="8" name="Table 7">
            <a:extLst>
              <a:ext uri="{FF2B5EF4-FFF2-40B4-BE49-F238E27FC236}">
                <a16:creationId xmlns:a16="http://schemas.microsoft.com/office/drawing/2014/main" id="{DCCACFBC-6A59-424C-A61D-37F71DC29D15}"/>
              </a:ext>
            </a:extLst>
          </p:cNvPr>
          <p:cNvGraphicFramePr>
            <a:graphicFrameLocks noGrp="1"/>
          </p:cNvGraphicFramePr>
          <p:nvPr>
            <p:extLst>
              <p:ext uri="{D42A27DB-BD31-4B8C-83A1-F6EECF244321}">
                <p14:modId xmlns:p14="http://schemas.microsoft.com/office/powerpoint/2010/main" val="181727879"/>
              </p:ext>
            </p:extLst>
          </p:nvPr>
        </p:nvGraphicFramePr>
        <p:xfrm>
          <a:off x="3317101" y="3599333"/>
          <a:ext cx="3862176" cy="407773"/>
        </p:xfrm>
        <a:graphic>
          <a:graphicData uri="http://schemas.openxmlformats.org/drawingml/2006/table">
            <a:tbl>
              <a:tblPr firstRow="1" bandRow="1">
                <a:tableStyleId>{7DF18680-E054-41AD-8BC1-D1AEF772440D}</a:tableStyleId>
              </a:tblPr>
              <a:tblGrid>
                <a:gridCol w="965544">
                  <a:extLst>
                    <a:ext uri="{9D8B030D-6E8A-4147-A177-3AD203B41FA5}">
                      <a16:colId xmlns:a16="http://schemas.microsoft.com/office/drawing/2014/main" val="268397223"/>
                    </a:ext>
                  </a:extLst>
                </a:gridCol>
                <a:gridCol w="965544">
                  <a:extLst>
                    <a:ext uri="{9D8B030D-6E8A-4147-A177-3AD203B41FA5}">
                      <a16:colId xmlns:a16="http://schemas.microsoft.com/office/drawing/2014/main" val="2520180207"/>
                    </a:ext>
                  </a:extLst>
                </a:gridCol>
                <a:gridCol w="965544">
                  <a:extLst>
                    <a:ext uri="{9D8B030D-6E8A-4147-A177-3AD203B41FA5}">
                      <a16:colId xmlns:a16="http://schemas.microsoft.com/office/drawing/2014/main" val="937047822"/>
                    </a:ext>
                  </a:extLst>
                </a:gridCol>
                <a:gridCol w="965544">
                  <a:extLst>
                    <a:ext uri="{9D8B030D-6E8A-4147-A177-3AD203B41FA5}">
                      <a16:colId xmlns:a16="http://schemas.microsoft.com/office/drawing/2014/main" val="3848260283"/>
                    </a:ext>
                  </a:extLst>
                </a:gridCol>
              </a:tblGrid>
              <a:tr h="407773">
                <a:tc>
                  <a:txBody>
                    <a:bodyPr/>
                    <a:lstStyle/>
                    <a:p>
                      <a:pPr algn="ctr"/>
                      <a:r>
                        <a:rPr lang="en-US" dirty="0"/>
                        <a:t>0</a:t>
                      </a:r>
                    </a:p>
                  </a:txBody>
                  <a:tcPr>
                    <a:solidFill>
                      <a:schemeClr val="tx1"/>
                    </a:solidFill>
                  </a:tcPr>
                </a:tc>
                <a:tc>
                  <a:txBody>
                    <a:bodyPr/>
                    <a:lstStyle/>
                    <a:p>
                      <a:pPr algn="ctr"/>
                      <a:r>
                        <a:rPr lang="en-US" dirty="0"/>
                        <a:t>1</a:t>
                      </a:r>
                    </a:p>
                  </a:txBody>
                  <a:tcPr>
                    <a:solidFill>
                      <a:schemeClr val="tx1"/>
                    </a:solidFill>
                  </a:tcPr>
                </a:tc>
                <a:tc>
                  <a:txBody>
                    <a:bodyPr/>
                    <a:lstStyle/>
                    <a:p>
                      <a:pPr algn="ctr"/>
                      <a:r>
                        <a:rPr lang="en-US" dirty="0"/>
                        <a:t>2</a:t>
                      </a:r>
                    </a:p>
                  </a:txBody>
                  <a:tcPr>
                    <a:solidFill>
                      <a:schemeClr val="tx1"/>
                    </a:solidFill>
                  </a:tcPr>
                </a:tc>
                <a:tc>
                  <a:txBody>
                    <a:bodyPr/>
                    <a:lstStyle/>
                    <a:p>
                      <a:pPr algn="ctr"/>
                      <a:r>
                        <a:rPr lang="en-US" dirty="0"/>
                        <a:t>3</a:t>
                      </a:r>
                    </a:p>
                  </a:txBody>
                  <a:tcPr>
                    <a:solidFill>
                      <a:schemeClr val="tx1"/>
                    </a:solidFill>
                  </a:tcPr>
                </a:tc>
                <a:extLst>
                  <a:ext uri="{0D108BD9-81ED-4DB2-BD59-A6C34878D82A}">
                    <a16:rowId xmlns:a16="http://schemas.microsoft.com/office/drawing/2014/main" val="3256350209"/>
                  </a:ext>
                </a:extLst>
              </a:tr>
            </a:tbl>
          </a:graphicData>
        </a:graphic>
      </p:graphicFrame>
      <p:sp>
        <p:nvSpPr>
          <p:cNvPr id="9" name="Rectangle 8">
            <a:extLst>
              <a:ext uri="{FF2B5EF4-FFF2-40B4-BE49-F238E27FC236}">
                <a16:creationId xmlns:a16="http://schemas.microsoft.com/office/drawing/2014/main" id="{6688ECFF-91C5-3C47-ADA5-CB3B6A65C461}"/>
              </a:ext>
            </a:extLst>
          </p:cNvPr>
          <p:cNvSpPr/>
          <p:nvPr/>
        </p:nvSpPr>
        <p:spPr>
          <a:xfrm>
            <a:off x="8592065" y="2648892"/>
            <a:ext cx="1923535" cy="42013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Value of elements</a:t>
            </a:r>
          </a:p>
        </p:txBody>
      </p:sp>
      <p:sp>
        <p:nvSpPr>
          <p:cNvPr id="10" name="Rectangle 9">
            <a:extLst>
              <a:ext uri="{FF2B5EF4-FFF2-40B4-BE49-F238E27FC236}">
                <a16:creationId xmlns:a16="http://schemas.microsoft.com/office/drawing/2014/main" id="{CB934226-C92C-7A44-A9C5-91279F57023F}"/>
              </a:ext>
            </a:extLst>
          </p:cNvPr>
          <p:cNvSpPr/>
          <p:nvPr/>
        </p:nvSpPr>
        <p:spPr>
          <a:xfrm>
            <a:off x="8592065" y="3586976"/>
            <a:ext cx="1923535" cy="42013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Index of elements</a:t>
            </a:r>
          </a:p>
        </p:txBody>
      </p:sp>
      <p:sp>
        <p:nvSpPr>
          <p:cNvPr id="11" name="Rectangle 10">
            <a:extLst>
              <a:ext uri="{FF2B5EF4-FFF2-40B4-BE49-F238E27FC236}">
                <a16:creationId xmlns:a16="http://schemas.microsoft.com/office/drawing/2014/main" id="{E678858F-F1D7-7742-9C90-D2F8A4B4EC64}"/>
              </a:ext>
            </a:extLst>
          </p:cNvPr>
          <p:cNvSpPr/>
          <p:nvPr/>
        </p:nvSpPr>
        <p:spPr>
          <a:xfrm>
            <a:off x="146562" y="3360134"/>
            <a:ext cx="1923535" cy="8738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Every array starts with index 0</a:t>
            </a:r>
          </a:p>
        </p:txBody>
      </p:sp>
      <p:sp>
        <p:nvSpPr>
          <p:cNvPr id="12" name="Rectangle 11">
            <a:extLst>
              <a:ext uri="{FF2B5EF4-FFF2-40B4-BE49-F238E27FC236}">
                <a16:creationId xmlns:a16="http://schemas.microsoft.com/office/drawing/2014/main" id="{A656A439-4BE8-494C-9587-1526D363B0F9}"/>
              </a:ext>
            </a:extLst>
          </p:cNvPr>
          <p:cNvSpPr/>
          <p:nvPr/>
        </p:nvSpPr>
        <p:spPr>
          <a:xfrm>
            <a:off x="7179277" y="4832221"/>
            <a:ext cx="3459892" cy="128364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The elements from array can be accessed using their respective </a:t>
            </a:r>
            <a:r>
              <a:rPr lang="en-US" b="1" dirty="0"/>
              <a:t>index</a:t>
            </a:r>
          </a:p>
        </p:txBody>
      </p:sp>
      <p:sp>
        <p:nvSpPr>
          <p:cNvPr id="13" name="Right Brace 12">
            <a:extLst>
              <a:ext uri="{FF2B5EF4-FFF2-40B4-BE49-F238E27FC236}">
                <a16:creationId xmlns:a16="http://schemas.microsoft.com/office/drawing/2014/main" id="{A0043A49-6957-3244-B107-F47F9DCBCDA0}"/>
              </a:ext>
            </a:extLst>
          </p:cNvPr>
          <p:cNvSpPr/>
          <p:nvPr/>
        </p:nvSpPr>
        <p:spPr>
          <a:xfrm rot="5400000">
            <a:off x="5077937" y="2557848"/>
            <a:ext cx="340499" cy="3862177"/>
          </a:xfrm>
          <a:prstGeom prst="rightBrace">
            <a:avLst/>
          </a:prstGeom>
          <a:ln w="2857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BF213758-F0EB-844B-A950-ADF3035EA87E}"/>
              </a:ext>
            </a:extLst>
          </p:cNvPr>
          <p:cNvCxnSpPr>
            <a:endCxn id="9" idx="1"/>
          </p:cNvCxnSpPr>
          <p:nvPr/>
        </p:nvCxnSpPr>
        <p:spPr>
          <a:xfrm>
            <a:off x="7179275" y="2851623"/>
            <a:ext cx="1412790" cy="733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F89E0FB-4C6C-8946-967A-0465032819F8}"/>
              </a:ext>
            </a:extLst>
          </p:cNvPr>
          <p:cNvCxnSpPr/>
          <p:nvPr/>
        </p:nvCxnSpPr>
        <p:spPr>
          <a:xfrm>
            <a:off x="7186828" y="3806650"/>
            <a:ext cx="1412790" cy="733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EEE388F-76BC-3543-ABC9-340B96EFEA95}"/>
              </a:ext>
            </a:extLst>
          </p:cNvPr>
          <p:cNvCxnSpPr>
            <a:cxnSpLocks/>
            <a:stCxn id="11" idx="3"/>
          </p:cNvCxnSpPr>
          <p:nvPr/>
        </p:nvCxnSpPr>
        <p:spPr>
          <a:xfrm>
            <a:off x="2070097" y="3797041"/>
            <a:ext cx="1239453" cy="1694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8C5C71D-103E-E747-BAC6-C29DAFCD8E7B}"/>
              </a:ext>
            </a:extLst>
          </p:cNvPr>
          <p:cNvCxnSpPr/>
          <p:nvPr/>
        </p:nvCxnSpPr>
        <p:spPr>
          <a:xfrm>
            <a:off x="5248186" y="4659186"/>
            <a:ext cx="7554" cy="814858"/>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C1D9C671-EC57-2645-8695-8C3A4CCFE010}"/>
              </a:ext>
            </a:extLst>
          </p:cNvPr>
          <p:cNvCxnSpPr>
            <a:endCxn id="12" idx="1"/>
          </p:cNvCxnSpPr>
          <p:nvPr/>
        </p:nvCxnSpPr>
        <p:spPr>
          <a:xfrm>
            <a:off x="5255740" y="5474044"/>
            <a:ext cx="1923537"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1956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additive="base">
                                        <p:cTn id="12" dur="500" fill="hold"/>
                                        <p:tgtEl>
                                          <p:spTgt spid="15"/>
                                        </p:tgtEl>
                                        <p:attrNameLst>
                                          <p:attrName>ppt_x</p:attrName>
                                        </p:attrNameLst>
                                      </p:cBhvr>
                                      <p:tavLst>
                                        <p:tav tm="0">
                                          <p:val>
                                            <p:strVal val="#ppt_x"/>
                                          </p:val>
                                        </p:tav>
                                        <p:tav tm="100000">
                                          <p:val>
                                            <p:strVal val="#ppt_x"/>
                                          </p:val>
                                        </p:tav>
                                      </p:tavLst>
                                    </p:anim>
                                    <p:anim calcmode="lin" valueType="num">
                                      <p:cBhvr additive="base">
                                        <p:cTn id="13" dur="500" fill="hold"/>
                                        <p:tgtEl>
                                          <p:spTgt spid="15"/>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additive="base">
                                        <p:cTn id="16" dur="500" fill="hold"/>
                                        <p:tgtEl>
                                          <p:spTgt spid="9"/>
                                        </p:tgtEl>
                                        <p:attrNameLst>
                                          <p:attrName>ppt_x</p:attrName>
                                        </p:attrNameLst>
                                      </p:cBhvr>
                                      <p:tavLst>
                                        <p:tav tm="0">
                                          <p:val>
                                            <p:strVal val="#ppt_x"/>
                                          </p:val>
                                        </p:tav>
                                        <p:tav tm="100000">
                                          <p:val>
                                            <p:strVal val="#ppt_x"/>
                                          </p:val>
                                        </p:tav>
                                      </p:tavLst>
                                    </p:anim>
                                    <p:anim calcmode="lin" valueType="num">
                                      <p:cBhvr additive="base">
                                        <p:cTn id="17"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500" fill="hold"/>
                                        <p:tgtEl>
                                          <p:spTgt spid="16"/>
                                        </p:tgtEl>
                                        <p:attrNameLst>
                                          <p:attrName>ppt_x</p:attrName>
                                        </p:attrNameLst>
                                      </p:cBhvr>
                                      <p:tavLst>
                                        <p:tav tm="0">
                                          <p:val>
                                            <p:strVal val="#ppt_x"/>
                                          </p:val>
                                        </p:tav>
                                        <p:tav tm="100000">
                                          <p:val>
                                            <p:strVal val="#ppt_x"/>
                                          </p:val>
                                        </p:tav>
                                      </p:tavLst>
                                    </p:anim>
                                    <p:anim calcmode="lin" valueType="num">
                                      <p:cBhvr additive="base">
                                        <p:cTn id="28" dur="500" fill="hold"/>
                                        <p:tgtEl>
                                          <p:spTgt spid="16"/>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additive="base">
                                        <p:cTn id="37" dur="500" fill="hold"/>
                                        <p:tgtEl>
                                          <p:spTgt spid="17"/>
                                        </p:tgtEl>
                                        <p:attrNameLst>
                                          <p:attrName>ppt_x</p:attrName>
                                        </p:attrNameLst>
                                      </p:cBhvr>
                                      <p:tavLst>
                                        <p:tav tm="0">
                                          <p:val>
                                            <p:strVal val="#ppt_x"/>
                                          </p:val>
                                        </p:tav>
                                        <p:tav tm="100000">
                                          <p:val>
                                            <p:strVal val="#ppt_x"/>
                                          </p:val>
                                        </p:tav>
                                      </p:tavLst>
                                    </p:anim>
                                    <p:anim calcmode="lin" valueType="num">
                                      <p:cBhvr additive="base">
                                        <p:cTn id="38" dur="500" fill="hold"/>
                                        <p:tgtEl>
                                          <p:spTgt spid="17"/>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11"/>
                                        </p:tgtEl>
                                        <p:attrNameLst>
                                          <p:attrName>style.visibility</p:attrName>
                                        </p:attrNameLst>
                                      </p:cBhvr>
                                      <p:to>
                                        <p:strVal val="visible"/>
                                      </p:to>
                                    </p:set>
                                    <p:anim calcmode="lin" valueType="num">
                                      <p:cBhvr additive="base">
                                        <p:cTn id="41" dur="500" fill="hold"/>
                                        <p:tgtEl>
                                          <p:spTgt spid="11"/>
                                        </p:tgtEl>
                                        <p:attrNameLst>
                                          <p:attrName>ppt_x</p:attrName>
                                        </p:attrNameLst>
                                      </p:cBhvr>
                                      <p:tavLst>
                                        <p:tav tm="0">
                                          <p:val>
                                            <p:strVal val="#ppt_x"/>
                                          </p:val>
                                        </p:tav>
                                        <p:tav tm="100000">
                                          <p:val>
                                            <p:strVal val="#ppt_x"/>
                                          </p:val>
                                        </p:tav>
                                      </p:tavLst>
                                    </p:anim>
                                    <p:anim calcmode="lin" valueType="num">
                                      <p:cBhvr additive="base">
                                        <p:cTn id="4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anim calcmode="lin" valueType="num">
                                      <p:cBhvr additive="base">
                                        <p:cTn id="47" dur="500" fill="hold"/>
                                        <p:tgtEl>
                                          <p:spTgt spid="13"/>
                                        </p:tgtEl>
                                        <p:attrNameLst>
                                          <p:attrName>ppt_x</p:attrName>
                                        </p:attrNameLst>
                                      </p:cBhvr>
                                      <p:tavLst>
                                        <p:tav tm="0">
                                          <p:val>
                                            <p:strVal val="#ppt_x"/>
                                          </p:val>
                                        </p:tav>
                                        <p:tav tm="100000">
                                          <p:val>
                                            <p:strVal val="#ppt_x"/>
                                          </p:val>
                                        </p:tav>
                                      </p:tavLst>
                                    </p:anim>
                                    <p:anim calcmode="lin" valueType="num">
                                      <p:cBhvr additive="base">
                                        <p:cTn id="48" dur="500" fill="hold"/>
                                        <p:tgtEl>
                                          <p:spTgt spid="13"/>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20"/>
                                        </p:tgtEl>
                                        <p:attrNameLst>
                                          <p:attrName>style.visibility</p:attrName>
                                        </p:attrNameLst>
                                      </p:cBhvr>
                                      <p:to>
                                        <p:strVal val="visible"/>
                                      </p:to>
                                    </p:set>
                                    <p:anim calcmode="lin" valueType="num">
                                      <p:cBhvr additive="base">
                                        <p:cTn id="51" dur="500" fill="hold"/>
                                        <p:tgtEl>
                                          <p:spTgt spid="20"/>
                                        </p:tgtEl>
                                        <p:attrNameLst>
                                          <p:attrName>ppt_x</p:attrName>
                                        </p:attrNameLst>
                                      </p:cBhvr>
                                      <p:tavLst>
                                        <p:tav tm="0">
                                          <p:val>
                                            <p:strVal val="#ppt_x"/>
                                          </p:val>
                                        </p:tav>
                                        <p:tav tm="100000">
                                          <p:val>
                                            <p:strVal val="#ppt_x"/>
                                          </p:val>
                                        </p:tav>
                                      </p:tavLst>
                                    </p:anim>
                                    <p:anim calcmode="lin" valueType="num">
                                      <p:cBhvr additive="base">
                                        <p:cTn id="52" dur="500" fill="hold"/>
                                        <p:tgtEl>
                                          <p:spTgt spid="20"/>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0"/>
                                  </p:stCondLst>
                                  <p:childTnLst>
                                    <p:set>
                                      <p:cBhvr>
                                        <p:cTn id="54" dur="1" fill="hold">
                                          <p:stCondLst>
                                            <p:cond delay="0"/>
                                          </p:stCondLst>
                                        </p:cTn>
                                        <p:tgtEl>
                                          <p:spTgt spid="22"/>
                                        </p:tgtEl>
                                        <p:attrNameLst>
                                          <p:attrName>style.visibility</p:attrName>
                                        </p:attrNameLst>
                                      </p:cBhvr>
                                      <p:to>
                                        <p:strVal val="visible"/>
                                      </p:to>
                                    </p:set>
                                    <p:anim calcmode="lin" valueType="num">
                                      <p:cBhvr additive="base">
                                        <p:cTn id="55" dur="500" fill="hold"/>
                                        <p:tgtEl>
                                          <p:spTgt spid="22"/>
                                        </p:tgtEl>
                                        <p:attrNameLst>
                                          <p:attrName>ppt_x</p:attrName>
                                        </p:attrNameLst>
                                      </p:cBhvr>
                                      <p:tavLst>
                                        <p:tav tm="0">
                                          <p:val>
                                            <p:strVal val="#ppt_x"/>
                                          </p:val>
                                        </p:tav>
                                        <p:tav tm="100000">
                                          <p:val>
                                            <p:strVal val="#ppt_x"/>
                                          </p:val>
                                        </p:tav>
                                      </p:tavLst>
                                    </p:anim>
                                    <p:anim calcmode="lin" valueType="num">
                                      <p:cBhvr additive="base">
                                        <p:cTn id="56" dur="500" fill="hold"/>
                                        <p:tgtEl>
                                          <p:spTgt spid="22"/>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12"/>
                                        </p:tgtEl>
                                        <p:attrNameLst>
                                          <p:attrName>style.visibility</p:attrName>
                                        </p:attrNameLst>
                                      </p:cBhvr>
                                      <p:to>
                                        <p:strVal val="visible"/>
                                      </p:to>
                                    </p:set>
                                    <p:anim calcmode="lin" valueType="num">
                                      <p:cBhvr additive="base">
                                        <p:cTn id="59" dur="500" fill="hold"/>
                                        <p:tgtEl>
                                          <p:spTgt spid="12"/>
                                        </p:tgtEl>
                                        <p:attrNameLst>
                                          <p:attrName>ppt_x</p:attrName>
                                        </p:attrNameLst>
                                      </p:cBhvr>
                                      <p:tavLst>
                                        <p:tav tm="0">
                                          <p:val>
                                            <p:strVal val="#ppt_x"/>
                                          </p:val>
                                        </p:tav>
                                        <p:tav tm="100000">
                                          <p:val>
                                            <p:strVal val="#ppt_x"/>
                                          </p:val>
                                        </p:tav>
                                      </p:tavLst>
                                    </p:anim>
                                    <p:anim calcmode="lin" valueType="num">
                                      <p:cBhvr additive="base">
                                        <p:cTn id="6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838200" y="229200"/>
            <a:ext cx="10515600" cy="1167113"/>
          </a:xfrm>
          <a:solidFill>
            <a:schemeClr val="tx1"/>
          </a:solidFill>
        </p:spPr>
        <p:txBody>
          <a:bodyPr>
            <a:normAutofit/>
          </a:bodyPr>
          <a:lstStyle/>
          <a:p>
            <a:pPr algn="r"/>
            <a:r>
              <a:rPr lang="en-US" sz="4800" dirty="0">
                <a:solidFill>
                  <a:schemeClr val="bg1"/>
                </a:solidFill>
              </a:rPr>
              <a:t>Array Declaration</a:t>
            </a:r>
          </a:p>
        </p:txBody>
      </p:sp>
      <p:sp>
        <p:nvSpPr>
          <p:cNvPr id="4" name="Rectangle 3">
            <a:extLst>
              <a:ext uri="{FF2B5EF4-FFF2-40B4-BE49-F238E27FC236}">
                <a16:creationId xmlns:a16="http://schemas.microsoft.com/office/drawing/2014/main" id="{029ACDEA-7D96-CF41-A32C-CD7797A5C9A0}"/>
              </a:ext>
            </a:extLst>
          </p:cNvPr>
          <p:cNvSpPr/>
          <p:nvPr/>
        </p:nvSpPr>
        <p:spPr>
          <a:xfrm>
            <a:off x="2446638" y="1370847"/>
            <a:ext cx="6623222" cy="42013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Arrays are created either using new operator or by array initializer</a:t>
            </a:r>
          </a:p>
        </p:txBody>
      </p:sp>
      <p:sp>
        <p:nvSpPr>
          <p:cNvPr id="12" name="Rectangle 11">
            <a:extLst>
              <a:ext uri="{FF2B5EF4-FFF2-40B4-BE49-F238E27FC236}">
                <a16:creationId xmlns:a16="http://schemas.microsoft.com/office/drawing/2014/main" id="{A656A439-4BE8-494C-9587-1526D363B0F9}"/>
              </a:ext>
            </a:extLst>
          </p:cNvPr>
          <p:cNvSpPr/>
          <p:nvPr/>
        </p:nvSpPr>
        <p:spPr>
          <a:xfrm>
            <a:off x="1062681" y="5177481"/>
            <a:ext cx="9514704" cy="76539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t>If the user tries to access index 5 then Java throws </a:t>
            </a:r>
            <a:r>
              <a:rPr lang="en-US" dirty="0" err="1"/>
              <a:t>ArrayIndexOutOfBoundsException</a:t>
            </a:r>
            <a:r>
              <a:rPr lang="en-US" dirty="0"/>
              <a:t>. That means Java says I do not understand beyond the index 4</a:t>
            </a:r>
            <a:endParaRPr lang="en-US" b="1" dirty="0"/>
          </a:p>
        </p:txBody>
      </p:sp>
      <p:sp>
        <p:nvSpPr>
          <p:cNvPr id="3" name="Rectangle 2">
            <a:extLst>
              <a:ext uri="{FF2B5EF4-FFF2-40B4-BE49-F238E27FC236}">
                <a16:creationId xmlns:a16="http://schemas.microsoft.com/office/drawing/2014/main" id="{6292269B-D102-F343-94DA-AD186C20B775}"/>
              </a:ext>
            </a:extLst>
          </p:cNvPr>
          <p:cNvSpPr/>
          <p:nvPr/>
        </p:nvSpPr>
        <p:spPr>
          <a:xfrm>
            <a:off x="1359243" y="2347784"/>
            <a:ext cx="3632887" cy="2421924"/>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new operator</a:t>
            </a:r>
          </a:p>
          <a:p>
            <a:pPr algn="ctr"/>
            <a:endParaRPr lang="en-US" dirty="0"/>
          </a:p>
        </p:txBody>
      </p:sp>
      <p:sp>
        <p:nvSpPr>
          <p:cNvPr id="5" name="Rectangle 4">
            <a:extLst>
              <a:ext uri="{FF2B5EF4-FFF2-40B4-BE49-F238E27FC236}">
                <a16:creationId xmlns:a16="http://schemas.microsoft.com/office/drawing/2014/main" id="{2CADB16E-1234-6747-AD2C-B3D4E211315D}"/>
              </a:ext>
            </a:extLst>
          </p:cNvPr>
          <p:cNvSpPr/>
          <p:nvPr/>
        </p:nvSpPr>
        <p:spPr>
          <a:xfrm>
            <a:off x="1359243" y="2359646"/>
            <a:ext cx="3632887" cy="470052"/>
          </a:xfrm>
          <a:prstGeom prst="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F19F837-0B3E-A345-8D7E-E745E3E9B853}"/>
              </a:ext>
            </a:extLst>
          </p:cNvPr>
          <p:cNvSpPr/>
          <p:nvPr/>
        </p:nvSpPr>
        <p:spPr>
          <a:xfrm>
            <a:off x="1594022" y="3903734"/>
            <a:ext cx="3101546" cy="47005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int [ ]  a = new int [ 5 ] ;</a:t>
            </a:r>
          </a:p>
        </p:txBody>
      </p:sp>
      <p:sp>
        <p:nvSpPr>
          <p:cNvPr id="21" name="Rectangle 20">
            <a:extLst>
              <a:ext uri="{FF2B5EF4-FFF2-40B4-BE49-F238E27FC236}">
                <a16:creationId xmlns:a16="http://schemas.microsoft.com/office/drawing/2014/main" id="{4C7838F8-15BB-2B4A-A94F-F0675728A73B}"/>
              </a:ext>
            </a:extLst>
          </p:cNvPr>
          <p:cNvSpPr/>
          <p:nvPr/>
        </p:nvSpPr>
        <p:spPr>
          <a:xfrm>
            <a:off x="6096000" y="2347031"/>
            <a:ext cx="3632887" cy="2421924"/>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array initializer</a:t>
            </a:r>
          </a:p>
          <a:p>
            <a:pPr algn="ctr"/>
            <a:endParaRPr lang="en-US" dirty="0"/>
          </a:p>
        </p:txBody>
      </p:sp>
      <p:sp>
        <p:nvSpPr>
          <p:cNvPr id="23" name="Rectangle 22">
            <a:extLst>
              <a:ext uri="{FF2B5EF4-FFF2-40B4-BE49-F238E27FC236}">
                <a16:creationId xmlns:a16="http://schemas.microsoft.com/office/drawing/2014/main" id="{07E1EF94-E296-9F46-9CAC-07542B9641CD}"/>
              </a:ext>
            </a:extLst>
          </p:cNvPr>
          <p:cNvSpPr/>
          <p:nvPr/>
        </p:nvSpPr>
        <p:spPr>
          <a:xfrm>
            <a:off x="6096000" y="2358893"/>
            <a:ext cx="3632887" cy="470052"/>
          </a:xfrm>
          <a:prstGeom prst="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202276C9-0075-FA47-BB6C-6C12B92E92F0}"/>
              </a:ext>
            </a:extLst>
          </p:cNvPr>
          <p:cNvSpPr/>
          <p:nvPr/>
        </p:nvSpPr>
        <p:spPr>
          <a:xfrm>
            <a:off x="6330779" y="3902981"/>
            <a:ext cx="3101546" cy="47005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int [ ] a = { 2, 4, 6, 8, 10 };</a:t>
            </a:r>
          </a:p>
        </p:txBody>
      </p:sp>
    </p:spTree>
    <p:extLst>
      <p:ext uri="{BB962C8B-B14F-4D97-AF65-F5344CB8AC3E}">
        <p14:creationId xmlns:p14="http://schemas.microsoft.com/office/powerpoint/2010/main" val="4280840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500" fill="hold"/>
                                        <p:tgtEl>
                                          <p:spTgt spid="18"/>
                                        </p:tgtEl>
                                        <p:attrNameLst>
                                          <p:attrName>ppt_x</p:attrName>
                                        </p:attrNameLst>
                                      </p:cBhvr>
                                      <p:tavLst>
                                        <p:tav tm="0">
                                          <p:val>
                                            <p:strVal val="#ppt_x"/>
                                          </p:val>
                                        </p:tav>
                                        <p:tav tm="100000">
                                          <p:val>
                                            <p:strVal val="#ppt_x"/>
                                          </p:val>
                                        </p:tav>
                                      </p:tavLst>
                                    </p:anim>
                                    <p:anim calcmode="lin" valueType="num">
                                      <p:cBhvr additive="base">
                                        <p:cTn id="16"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21"/>
                                        </p:tgtEl>
                                        <p:attrNameLst>
                                          <p:attrName>style.visibility</p:attrName>
                                        </p:attrNameLst>
                                      </p:cBhvr>
                                      <p:to>
                                        <p:strVal val="visible"/>
                                      </p:to>
                                    </p:set>
                                    <p:anim calcmode="lin" valueType="num">
                                      <p:cBhvr additive="base">
                                        <p:cTn id="21" dur="500" fill="hold"/>
                                        <p:tgtEl>
                                          <p:spTgt spid="21"/>
                                        </p:tgtEl>
                                        <p:attrNameLst>
                                          <p:attrName>ppt_x</p:attrName>
                                        </p:attrNameLst>
                                      </p:cBhvr>
                                      <p:tavLst>
                                        <p:tav tm="0">
                                          <p:val>
                                            <p:strVal val="#ppt_x"/>
                                          </p:val>
                                        </p:tav>
                                        <p:tav tm="100000">
                                          <p:val>
                                            <p:strVal val="#ppt_x"/>
                                          </p:val>
                                        </p:tav>
                                      </p:tavLst>
                                    </p:anim>
                                    <p:anim calcmode="lin" valueType="num">
                                      <p:cBhvr additive="base">
                                        <p:cTn id="22" dur="500" fill="hold"/>
                                        <p:tgtEl>
                                          <p:spTgt spid="21"/>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23"/>
                                        </p:tgtEl>
                                        <p:attrNameLst>
                                          <p:attrName>style.visibility</p:attrName>
                                        </p:attrNameLst>
                                      </p:cBhvr>
                                      <p:to>
                                        <p:strVal val="visible"/>
                                      </p:to>
                                    </p:set>
                                    <p:anim calcmode="lin" valueType="num">
                                      <p:cBhvr additive="base">
                                        <p:cTn id="25" dur="500" fill="hold"/>
                                        <p:tgtEl>
                                          <p:spTgt spid="23"/>
                                        </p:tgtEl>
                                        <p:attrNameLst>
                                          <p:attrName>ppt_x</p:attrName>
                                        </p:attrNameLst>
                                      </p:cBhvr>
                                      <p:tavLst>
                                        <p:tav tm="0">
                                          <p:val>
                                            <p:strVal val="#ppt_x"/>
                                          </p:val>
                                        </p:tav>
                                        <p:tav tm="100000">
                                          <p:val>
                                            <p:strVal val="#ppt_x"/>
                                          </p:val>
                                        </p:tav>
                                      </p:tavLst>
                                    </p:anim>
                                    <p:anim calcmode="lin" valueType="num">
                                      <p:cBhvr additive="base">
                                        <p:cTn id="26" dur="500" fill="hold"/>
                                        <p:tgtEl>
                                          <p:spTgt spid="23"/>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4"/>
                                        </p:tgtEl>
                                        <p:attrNameLst>
                                          <p:attrName>style.visibility</p:attrName>
                                        </p:attrNameLst>
                                      </p:cBhvr>
                                      <p:to>
                                        <p:strVal val="visible"/>
                                      </p:to>
                                    </p:set>
                                    <p:anim calcmode="lin" valueType="num">
                                      <p:cBhvr additive="base">
                                        <p:cTn id="29" dur="500" fill="hold"/>
                                        <p:tgtEl>
                                          <p:spTgt spid="24"/>
                                        </p:tgtEl>
                                        <p:attrNameLst>
                                          <p:attrName>ppt_x</p:attrName>
                                        </p:attrNameLst>
                                      </p:cBhvr>
                                      <p:tavLst>
                                        <p:tav tm="0">
                                          <p:val>
                                            <p:strVal val="#ppt_x"/>
                                          </p:val>
                                        </p:tav>
                                        <p:tav tm="100000">
                                          <p:val>
                                            <p:strVal val="#ppt_x"/>
                                          </p:val>
                                        </p:tav>
                                      </p:tavLst>
                                    </p:anim>
                                    <p:anim calcmode="lin" valueType="num">
                                      <p:cBhvr additive="base">
                                        <p:cTn id="30"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dissolve">
                                      <p:cBhvr>
                                        <p:cTn id="3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3" grpId="0" animBg="1"/>
      <p:bldP spid="5" grpId="0" animBg="1"/>
      <p:bldP spid="18" grpId="0" animBg="1"/>
      <p:bldP spid="21" grpId="0" animBg="1"/>
      <p:bldP spid="23" grpId="0" animBg="1"/>
      <p:bldP spid="2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838200" y="229200"/>
            <a:ext cx="10515600" cy="1167113"/>
          </a:xfrm>
          <a:solidFill>
            <a:schemeClr val="tx1"/>
          </a:solidFill>
        </p:spPr>
        <p:txBody>
          <a:bodyPr>
            <a:normAutofit/>
          </a:bodyPr>
          <a:lstStyle/>
          <a:p>
            <a:pPr algn="r"/>
            <a:r>
              <a:rPr lang="en-US" sz="4800" dirty="0">
                <a:solidFill>
                  <a:schemeClr val="bg1"/>
                </a:solidFill>
              </a:rPr>
              <a:t>Array Declaration</a:t>
            </a:r>
          </a:p>
        </p:txBody>
      </p:sp>
      <p:sp>
        <p:nvSpPr>
          <p:cNvPr id="4" name="Rectangle 3">
            <a:extLst>
              <a:ext uri="{FF2B5EF4-FFF2-40B4-BE49-F238E27FC236}">
                <a16:creationId xmlns:a16="http://schemas.microsoft.com/office/drawing/2014/main" id="{029ACDEA-7D96-CF41-A32C-CD7797A5C9A0}"/>
              </a:ext>
            </a:extLst>
          </p:cNvPr>
          <p:cNvSpPr/>
          <p:nvPr/>
        </p:nvSpPr>
        <p:spPr>
          <a:xfrm>
            <a:off x="2446638" y="1370847"/>
            <a:ext cx="6623222" cy="42013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Different ways of declaring Arrays</a:t>
            </a:r>
          </a:p>
        </p:txBody>
      </p:sp>
      <p:sp>
        <p:nvSpPr>
          <p:cNvPr id="12" name="Rectangle 11">
            <a:extLst>
              <a:ext uri="{FF2B5EF4-FFF2-40B4-BE49-F238E27FC236}">
                <a16:creationId xmlns:a16="http://schemas.microsoft.com/office/drawing/2014/main" id="{A656A439-4BE8-494C-9587-1526D363B0F9}"/>
              </a:ext>
            </a:extLst>
          </p:cNvPr>
          <p:cNvSpPr/>
          <p:nvPr/>
        </p:nvSpPr>
        <p:spPr>
          <a:xfrm>
            <a:off x="1062681" y="5177481"/>
            <a:ext cx="9514704" cy="76539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t>The length of an array is set , when it is declared</a:t>
            </a:r>
          </a:p>
          <a:p>
            <a:r>
              <a:rPr lang="en-US" dirty="0"/>
              <a:t>When an array is declared, array index is get initialized.</a:t>
            </a:r>
          </a:p>
        </p:txBody>
      </p:sp>
      <p:sp>
        <p:nvSpPr>
          <p:cNvPr id="18" name="Rectangle 17">
            <a:extLst>
              <a:ext uri="{FF2B5EF4-FFF2-40B4-BE49-F238E27FC236}">
                <a16:creationId xmlns:a16="http://schemas.microsoft.com/office/drawing/2014/main" id="{DF19F837-0B3E-A345-8D7E-E745E3E9B853}"/>
              </a:ext>
            </a:extLst>
          </p:cNvPr>
          <p:cNvSpPr/>
          <p:nvPr/>
        </p:nvSpPr>
        <p:spPr>
          <a:xfrm>
            <a:off x="1039255" y="3827727"/>
            <a:ext cx="3101546" cy="47005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int [ ]  b = new int [ 5 ] ;</a:t>
            </a:r>
          </a:p>
        </p:txBody>
      </p:sp>
      <p:sp>
        <p:nvSpPr>
          <p:cNvPr id="24" name="Rectangle 23">
            <a:extLst>
              <a:ext uri="{FF2B5EF4-FFF2-40B4-BE49-F238E27FC236}">
                <a16:creationId xmlns:a16="http://schemas.microsoft.com/office/drawing/2014/main" id="{202276C9-0075-FA47-BB6C-6C12B92E92F0}"/>
              </a:ext>
            </a:extLst>
          </p:cNvPr>
          <p:cNvSpPr/>
          <p:nvPr/>
        </p:nvSpPr>
        <p:spPr>
          <a:xfrm>
            <a:off x="7242347" y="3802462"/>
            <a:ext cx="3101546" cy="47005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int [ ] c = { 2, 4, 6, 8, 10 };</a:t>
            </a:r>
          </a:p>
        </p:txBody>
      </p:sp>
      <p:sp>
        <p:nvSpPr>
          <p:cNvPr id="11" name="Rectangle 10">
            <a:extLst>
              <a:ext uri="{FF2B5EF4-FFF2-40B4-BE49-F238E27FC236}">
                <a16:creationId xmlns:a16="http://schemas.microsoft.com/office/drawing/2014/main" id="{58EC00FA-CCCD-0C43-8E47-EF4C4FDB7872}"/>
              </a:ext>
            </a:extLst>
          </p:cNvPr>
          <p:cNvSpPr/>
          <p:nvPr/>
        </p:nvSpPr>
        <p:spPr>
          <a:xfrm>
            <a:off x="1147633" y="2325196"/>
            <a:ext cx="3101546" cy="47005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int  a [ ]  = new int [ 5 ] ;</a:t>
            </a:r>
          </a:p>
        </p:txBody>
      </p:sp>
      <p:sp>
        <p:nvSpPr>
          <p:cNvPr id="13" name="Rectangle 12">
            <a:extLst>
              <a:ext uri="{FF2B5EF4-FFF2-40B4-BE49-F238E27FC236}">
                <a16:creationId xmlns:a16="http://schemas.microsoft.com/office/drawing/2014/main" id="{C1025948-C930-9242-96BD-8C1A1160B1F1}"/>
              </a:ext>
            </a:extLst>
          </p:cNvPr>
          <p:cNvSpPr/>
          <p:nvPr/>
        </p:nvSpPr>
        <p:spPr>
          <a:xfrm>
            <a:off x="6874475" y="2302934"/>
            <a:ext cx="3566983" cy="47005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int [ ]  d = new int [ ] { 1, 2, 3, 4, 5 } ;</a:t>
            </a:r>
          </a:p>
        </p:txBody>
      </p:sp>
      <p:sp>
        <p:nvSpPr>
          <p:cNvPr id="6" name="Oval 5">
            <a:extLst>
              <a:ext uri="{FF2B5EF4-FFF2-40B4-BE49-F238E27FC236}">
                <a16:creationId xmlns:a16="http://schemas.microsoft.com/office/drawing/2014/main" id="{FD5AC607-2611-4043-94F6-22CDAC0C46E6}"/>
              </a:ext>
            </a:extLst>
          </p:cNvPr>
          <p:cNvSpPr/>
          <p:nvPr/>
        </p:nvSpPr>
        <p:spPr>
          <a:xfrm>
            <a:off x="5115697" y="3051871"/>
            <a:ext cx="840259" cy="74893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B01DC47D-6518-2F4F-9B2F-145E05446D93}"/>
              </a:ext>
            </a:extLst>
          </p:cNvPr>
          <p:cNvCxnSpPr>
            <a:stCxn id="6" idx="6"/>
            <a:endCxn id="13" idx="1"/>
          </p:cNvCxnSpPr>
          <p:nvPr/>
        </p:nvCxnSpPr>
        <p:spPr>
          <a:xfrm flipV="1">
            <a:off x="5955956" y="2537960"/>
            <a:ext cx="918519" cy="88838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B0DC75B-B7B9-294B-81EF-D083E8567358}"/>
              </a:ext>
            </a:extLst>
          </p:cNvPr>
          <p:cNvCxnSpPr>
            <a:cxnSpLocks/>
          </p:cNvCxnSpPr>
          <p:nvPr/>
        </p:nvCxnSpPr>
        <p:spPr>
          <a:xfrm flipH="1" flipV="1">
            <a:off x="4249179" y="2670217"/>
            <a:ext cx="827902" cy="81401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8CE4860-1220-C546-AA16-2E73B3244D77}"/>
              </a:ext>
            </a:extLst>
          </p:cNvPr>
          <p:cNvCxnSpPr>
            <a:cxnSpLocks/>
          </p:cNvCxnSpPr>
          <p:nvPr/>
        </p:nvCxnSpPr>
        <p:spPr>
          <a:xfrm flipH="1">
            <a:off x="4140801" y="3477951"/>
            <a:ext cx="950955" cy="50434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4B72A13-8FB5-8543-AD63-5A7987BD8458}"/>
              </a:ext>
            </a:extLst>
          </p:cNvPr>
          <p:cNvCxnSpPr>
            <a:cxnSpLocks/>
          </p:cNvCxnSpPr>
          <p:nvPr/>
        </p:nvCxnSpPr>
        <p:spPr>
          <a:xfrm>
            <a:off x="5955956" y="3443192"/>
            <a:ext cx="1274290" cy="50434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9006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dissolve">
                                      <p:cBhvr>
                                        <p:cTn id="10" dur="500"/>
                                        <p:tgtEl>
                                          <p:spTgt spid="8"/>
                                        </p:tgtEl>
                                      </p:cBhvr>
                                    </p:animEffect>
                                  </p:childTnLst>
                                </p:cTn>
                              </p:par>
                              <p:par>
                                <p:cTn id="11" presetID="9" presetClass="entr" presetSubtype="0"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dissolve">
                                      <p:cBhvr>
                                        <p:cTn id="13" dur="500"/>
                                        <p:tgtEl>
                                          <p:spTgt spid="17"/>
                                        </p:tgtEl>
                                      </p:cBhvr>
                                    </p:animEffect>
                                  </p:childTnLst>
                                </p:cTn>
                              </p:par>
                              <p:par>
                                <p:cTn id="14" presetID="9" presetClass="entr" presetSubtype="0"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dissolve">
                                      <p:cBhvr>
                                        <p:cTn id="16" dur="500"/>
                                        <p:tgtEl>
                                          <p:spTgt spid="10"/>
                                        </p:tgtEl>
                                      </p:cBhvr>
                                    </p:animEffect>
                                  </p:childTnLst>
                                </p:cTn>
                              </p:par>
                              <p:par>
                                <p:cTn id="17" presetID="9"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dissolve">
                                      <p:cBhvr>
                                        <p:cTn id="19" dur="500"/>
                                        <p:tgtEl>
                                          <p:spTgt spid="15"/>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13"/>
                                        </p:tgtEl>
                                        <p:attrNameLst>
                                          <p:attrName>style.visibility</p:attrName>
                                        </p:attrNameLst>
                                      </p:cBhvr>
                                      <p:to>
                                        <p:strVal val="visible"/>
                                      </p:to>
                                    </p:set>
                                    <p:anim calcmode="lin" valueType="num">
                                      <p:cBhvr additive="base">
                                        <p:cTn id="24" dur="500" fill="hold"/>
                                        <p:tgtEl>
                                          <p:spTgt spid="13"/>
                                        </p:tgtEl>
                                        <p:attrNameLst>
                                          <p:attrName>ppt_x</p:attrName>
                                        </p:attrNameLst>
                                      </p:cBhvr>
                                      <p:tavLst>
                                        <p:tav tm="0">
                                          <p:val>
                                            <p:strVal val="#ppt_x"/>
                                          </p:val>
                                        </p:tav>
                                        <p:tav tm="100000">
                                          <p:val>
                                            <p:strVal val="#ppt_x"/>
                                          </p:val>
                                        </p:tav>
                                      </p:tavLst>
                                    </p:anim>
                                    <p:anim calcmode="lin" valueType="num">
                                      <p:cBhvr additive="base">
                                        <p:cTn id="25"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24"/>
                                        </p:tgtEl>
                                        <p:attrNameLst>
                                          <p:attrName>style.visibility</p:attrName>
                                        </p:attrNameLst>
                                      </p:cBhvr>
                                      <p:to>
                                        <p:strVal val="visible"/>
                                      </p:to>
                                    </p:set>
                                    <p:anim calcmode="lin" valueType="num">
                                      <p:cBhvr additive="base">
                                        <p:cTn id="30" dur="500" fill="hold"/>
                                        <p:tgtEl>
                                          <p:spTgt spid="24"/>
                                        </p:tgtEl>
                                        <p:attrNameLst>
                                          <p:attrName>ppt_x</p:attrName>
                                        </p:attrNameLst>
                                      </p:cBhvr>
                                      <p:tavLst>
                                        <p:tav tm="0">
                                          <p:val>
                                            <p:strVal val="#ppt_x"/>
                                          </p:val>
                                        </p:tav>
                                        <p:tav tm="100000">
                                          <p:val>
                                            <p:strVal val="#ppt_x"/>
                                          </p:val>
                                        </p:tav>
                                      </p:tavLst>
                                    </p:anim>
                                    <p:anim calcmode="lin" valueType="num">
                                      <p:cBhvr additive="base">
                                        <p:cTn id="31"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11"/>
                                        </p:tgtEl>
                                        <p:attrNameLst>
                                          <p:attrName>style.visibility</p:attrName>
                                        </p:attrNameLst>
                                      </p:cBhvr>
                                      <p:to>
                                        <p:strVal val="visible"/>
                                      </p:to>
                                    </p:set>
                                    <p:anim calcmode="lin" valueType="num">
                                      <p:cBhvr additive="base">
                                        <p:cTn id="36" dur="500" fill="hold"/>
                                        <p:tgtEl>
                                          <p:spTgt spid="11"/>
                                        </p:tgtEl>
                                        <p:attrNameLst>
                                          <p:attrName>ppt_x</p:attrName>
                                        </p:attrNameLst>
                                      </p:cBhvr>
                                      <p:tavLst>
                                        <p:tav tm="0">
                                          <p:val>
                                            <p:strVal val="#ppt_x"/>
                                          </p:val>
                                        </p:tav>
                                        <p:tav tm="100000">
                                          <p:val>
                                            <p:strVal val="#ppt_x"/>
                                          </p:val>
                                        </p:tav>
                                      </p:tavLst>
                                    </p:anim>
                                    <p:anim calcmode="lin" valueType="num">
                                      <p:cBhvr additive="base">
                                        <p:cTn id="37"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18"/>
                                        </p:tgtEl>
                                        <p:attrNameLst>
                                          <p:attrName>style.visibility</p:attrName>
                                        </p:attrNameLst>
                                      </p:cBhvr>
                                      <p:to>
                                        <p:strVal val="visible"/>
                                      </p:to>
                                    </p:set>
                                    <p:anim calcmode="lin" valueType="num">
                                      <p:cBhvr additive="base">
                                        <p:cTn id="42" dur="500" fill="hold"/>
                                        <p:tgtEl>
                                          <p:spTgt spid="18"/>
                                        </p:tgtEl>
                                        <p:attrNameLst>
                                          <p:attrName>ppt_x</p:attrName>
                                        </p:attrNameLst>
                                      </p:cBhvr>
                                      <p:tavLst>
                                        <p:tav tm="0">
                                          <p:val>
                                            <p:strVal val="#ppt_x"/>
                                          </p:val>
                                        </p:tav>
                                        <p:tav tm="100000">
                                          <p:val>
                                            <p:strVal val="#ppt_x"/>
                                          </p:val>
                                        </p:tav>
                                      </p:tavLst>
                                    </p:anim>
                                    <p:anim calcmode="lin" valueType="num">
                                      <p:cBhvr additive="base">
                                        <p:cTn id="43"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9" presetClass="entr" presetSubtype="0" fill="hold" grpId="0" nodeType="clickEffect">
                                  <p:stCondLst>
                                    <p:cond delay="0"/>
                                  </p:stCondLst>
                                  <p:childTnLst>
                                    <p:set>
                                      <p:cBhvr>
                                        <p:cTn id="47" dur="1" fill="hold">
                                          <p:stCondLst>
                                            <p:cond delay="0"/>
                                          </p:stCondLst>
                                        </p:cTn>
                                        <p:tgtEl>
                                          <p:spTgt spid="12"/>
                                        </p:tgtEl>
                                        <p:attrNameLst>
                                          <p:attrName>style.visibility</p:attrName>
                                        </p:attrNameLst>
                                      </p:cBhvr>
                                      <p:to>
                                        <p:strVal val="visible"/>
                                      </p:to>
                                    </p:set>
                                    <p:animEffect transition="in" filter="dissolve">
                                      <p:cBhvr>
                                        <p:cTn id="4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8" grpId="0" animBg="1"/>
      <p:bldP spid="24" grpId="0" animBg="1"/>
      <p:bldP spid="11" grpId="0" animBg="1"/>
      <p:bldP spid="13" grpId="0" animBg="1"/>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B0FD09-EBB1-8F47-8610-4ED6A46AC2E6}"/>
              </a:ext>
            </a:extLst>
          </p:cNvPr>
          <p:cNvSpPr/>
          <p:nvPr/>
        </p:nvSpPr>
        <p:spPr>
          <a:xfrm rot="5400000">
            <a:off x="3468619" y="3015780"/>
            <a:ext cx="1655762" cy="567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Icon&#10;&#10;Description automatically generated">
            <a:extLst>
              <a:ext uri="{FF2B5EF4-FFF2-40B4-BE49-F238E27FC236}">
                <a16:creationId xmlns:a16="http://schemas.microsoft.com/office/drawing/2014/main" id="{45793198-7054-AD4F-B80D-7B7997BF4FAA}"/>
              </a:ext>
            </a:extLst>
          </p:cNvPr>
          <p:cNvPicPr>
            <a:picLocks noChangeAspect="1"/>
          </p:cNvPicPr>
          <p:nvPr/>
        </p:nvPicPr>
        <p:blipFill>
          <a:blip r:embed="rId2"/>
          <a:stretch>
            <a:fillRect/>
          </a:stretch>
        </p:blipFill>
        <p:spPr>
          <a:xfrm>
            <a:off x="1140940" y="1609044"/>
            <a:ext cx="2603500" cy="2870200"/>
          </a:xfrm>
          <a:prstGeom prst="rect">
            <a:avLst/>
          </a:prstGeom>
        </p:spPr>
      </p:pic>
      <p:sp>
        <p:nvSpPr>
          <p:cNvPr id="9" name="Title 8">
            <a:extLst>
              <a:ext uri="{FF2B5EF4-FFF2-40B4-BE49-F238E27FC236}">
                <a16:creationId xmlns:a16="http://schemas.microsoft.com/office/drawing/2014/main" id="{18F6D29A-3FA4-7642-8D78-0E393FD5653E}"/>
              </a:ext>
            </a:extLst>
          </p:cNvPr>
          <p:cNvSpPr>
            <a:spLocks noGrp="1"/>
          </p:cNvSpPr>
          <p:nvPr>
            <p:ph type="ctrTitle"/>
          </p:nvPr>
        </p:nvSpPr>
        <p:spPr>
          <a:xfrm>
            <a:off x="4436076" y="2338921"/>
            <a:ext cx="7307896" cy="1212737"/>
          </a:xfrm>
        </p:spPr>
        <p:txBody>
          <a:bodyPr>
            <a:normAutofit/>
          </a:bodyPr>
          <a:lstStyle/>
          <a:p>
            <a:r>
              <a:rPr lang="en-US" b="1" dirty="0">
                <a:solidFill>
                  <a:schemeClr val="bg1"/>
                </a:solidFill>
              </a:rPr>
              <a:t>Types of Arrays</a:t>
            </a:r>
          </a:p>
        </p:txBody>
      </p:sp>
    </p:spTree>
    <p:extLst>
      <p:ext uri="{BB962C8B-B14F-4D97-AF65-F5344CB8AC3E}">
        <p14:creationId xmlns:p14="http://schemas.microsoft.com/office/powerpoint/2010/main" val="673629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838200" y="229200"/>
            <a:ext cx="10515600" cy="1167113"/>
          </a:xfrm>
          <a:solidFill>
            <a:schemeClr val="tx1"/>
          </a:solidFill>
        </p:spPr>
        <p:txBody>
          <a:bodyPr>
            <a:normAutofit/>
          </a:bodyPr>
          <a:lstStyle/>
          <a:p>
            <a:pPr algn="r"/>
            <a:r>
              <a:rPr lang="en-US" sz="4800" dirty="0">
                <a:solidFill>
                  <a:schemeClr val="bg1"/>
                </a:solidFill>
              </a:rPr>
              <a:t>Types of Arrays</a:t>
            </a:r>
          </a:p>
        </p:txBody>
      </p:sp>
      <p:sp>
        <p:nvSpPr>
          <p:cNvPr id="4" name="Rectangle 3">
            <a:extLst>
              <a:ext uri="{FF2B5EF4-FFF2-40B4-BE49-F238E27FC236}">
                <a16:creationId xmlns:a16="http://schemas.microsoft.com/office/drawing/2014/main" id="{029ACDEA-7D96-CF41-A32C-CD7797A5C9A0}"/>
              </a:ext>
            </a:extLst>
          </p:cNvPr>
          <p:cNvSpPr/>
          <p:nvPr/>
        </p:nvSpPr>
        <p:spPr>
          <a:xfrm>
            <a:off x="1153812" y="1317534"/>
            <a:ext cx="3509318" cy="42013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Single Dimensional Array</a:t>
            </a:r>
          </a:p>
        </p:txBody>
      </p:sp>
      <p:sp>
        <p:nvSpPr>
          <p:cNvPr id="24" name="Rectangle 23">
            <a:extLst>
              <a:ext uri="{FF2B5EF4-FFF2-40B4-BE49-F238E27FC236}">
                <a16:creationId xmlns:a16="http://schemas.microsoft.com/office/drawing/2014/main" id="{202276C9-0075-FA47-BB6C-6C12B92E92F0}"/>
              </a:ext>
            </a:extLst>
          </p:cNvPr>
          <p:cNvSpPr/>
          <p:nvPr/>
        </p:nvSpPr>
        <p:spPr>
          <a:xfrm>
            <a:off x="6392050" y="2141968"/>
            <a:ext cx="3101546" cy="47005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int [ ] a = { 2, 4, 6, 8, 10 };</a:t>
            </a:r>
          </a:p>
        </p:txBody>
      </p:sp>
      <p:graphicFrame>
        <p:nvGraphicFramePr>
          <p:cNvPr id="26" name="Table 7">
            <a:extLst>
              <a:ext uri="{FF2B5EF4-FFF2-40B4-BE49-F238E27FC236}">
                <a16:creationId xmlns:a16="http://schemas.microsoft.com/office/drawing/2014/main" id="{A2F56760-D980-794F-86C1-EF9810BB8A18}"/>
              </a:ext>
            </a:extLst>
          </p:cNvPr>
          <p:cNvGraphicFramePr>
            <a:graphicFrameLocks noGrp="1"/>
          </p:cNvGraphicFramePr>
          <p:nvPr>
            <p:extLst>
              <p:ext uri="{D42A27DB-BD31-4B8C-83A1-F6EECF244321}">
                <p14:modId xmlns:p14="http://schemas.microsoft.com/office/powerpoint/2010/main" val="97236572"/>
              </p:ext>
            </p:extLst>
          </p:nvPr>
        </p:nvGraphicFramePr>
        <p:xfrm>
          <a:off x="6240161" y="3194220"/>
          <a:ext cx="3756455" cy="407773"/>
        </p:xfrm>
        <a:graphic>
          <a:graphicData uri="http://schemas.openxmlformats.org/drawingml/2006/table">
            <a:tbl>
              <a:tblPr firstRow="1" bandRow="1">
                <a:tableStyleId>{7DF18680-E054-41AD-8BC1-D1AEF772440D}</a:tableStyleId>
              </a:tblPr>
              <a:tblGrid>
                <a:gridCol w="751291">
                  <a:extLst>
                    <a:ext uri="{9D8B030D-6E8A-4147-A177-3AD203B41FA5}">
                      <a16:colId xmlns:a16="http://schemas.microsoft.com/office/drawing/2014/main" val="268397223"/>
                    </a:ext>
                  </a:extLst>
                </a:gridCol>
                <a:gridCol w="751291">
                  <a:extLst>
                    <a:ext uri="{9D8B030D-6E8A-4147-A177-3AD203B41FA5}">
                      <a16:colId xmlns:a16="http://schemas.microsoft.com/office/drawing/2014/main" val="2520180207"/>
                    </a:ext>
                  </a:extLst>
                </a:gridCol>
                <a:gridCol w="751291">
                  <a:extLst>
                    <a:ext uri="{9D8B030D-6E8A-4147-A177-3AD203B41FA5}">
                      <a16:colId xmlns:a16="http://schemas.microsoft.com/office/drawing/2014/main" val="937047822"/>
                    </a:ext>
                  </a:extLst>
                </a:gridCol>
                <a:gridCol w="751291">
                  <a:extLst>
                    <a:ext uri="{9D8B030D-6E8A-4147-A177-3AD203B41FA5}">
                      <a16:colId xmlns:a16="http://schemas.microsoft.com/office/drawing/2014/main" val="3848260283"/>
                    </a:ext>
                  </a:extLst>
                </a:gridCol>
                <a:gridCol w="751291">
                  <a:extLst>
                    <a:ext uri="{9D8B030D-6E8A-4147-A177-3AD203B41FA5}">
                      <a16:colId xmlns:a16="http://schemas.microsoft.com/office/drawing/2014/main" val="4254567244"/>
                    </a:ext>
                  </a:extLst>
                </a:gridCol>
              </a:tblGrid>
              <a:tr h="407773">
                <a:tc>
                  <a:txBody>
                    <a:bodyPr/>
                    <a:lstStyle/>
                    <a:p>
                      <a:pPr algn="ctr"/>
                      <a:r>
                        <a:rPr lang="en-US" dirty="0"/>
                        <a:t>2</a:t>
                      </a:r>
                    </a:p>
                  </a:txBody>
                  <a:tcPr>
                    <a:solidFill>
                      <a:srgbClr val="00B0F0"/>
                    </a:solidFill>
                  </a:tcPr>
                </a:tc>
                <a:tc>
                  <a:txBody>
                    <a:bodyPr/>
                    <a:lstStyle/>
                    <a:p>
                      <a:pPr algn="ctr"/>
                      <a:r>
                        <a:rPr lang="en-US" dirty="0"/>
                        <a:t>4</a:t>
                      </a:r>
                    </a:p>
                  </a:txBody>
                  <a:tcPr>
                    <a:solidFill>
                      <a:srgbClr val="00B0F0"/>
                    </a:solidFill>
                  </a:tcPr>
                </a:tc>
                <a:tc>
                  <a:txBody>
                    <a:bodyPr/>
                    <a:lstStyle/>
                    <a:p>
                      <a:pPr algn="ctr"/>
                      <a:r>
                        <a:rPr lang="en-US" dirty="0"/>
                        <a:t>6</a:t>
                      </a:r>
                    </a:p>
                  </a:txBody>
                  <a:tcPr>
                    <a:solidFill>
                      <a:srgbClr val="00B0F0"/>
                    </a:solidFill>
                  </a:tcPr>
                </a:tc>
                <a:tc>
                  <a:txBody>
                    <a:bodyPr/>
                    <a:lstStyle/>
                    <a:p>
                      <a:pPr algn="ctr"/>
                      <a:r>
                        <a:rPr lang="en-US" dirty="0"/>
                        <a:t>8</a:t>
                      </a:r>
                    </a:p>
                  </a:txBody>
                  <a:tcPr>
                    <a:solidFill>
                      <a:srgbClr val="00B0F0"/>
                    </a:solidFill>
                  </a:tcPr>
                </a:tc>
                <a:tc>
                  <a:txBody>
                    <a:bodyPr/>
                    <a:lstStyle/>
                    <a:p>
                      <a:pPr algn="ctr"/>
                      <a:r>
                        <a:rPr lang="en-US" dirty="0"/>
                        <a:t>10</a:t>
                      </a:r>
                    </a:p>
                  </a:txBody>
                  <a:tcPr>
                    <a:solidFill>
                      <a:srgbClr val="00B0F0"/>
                    </a:solidFill>
                  </a:tcPr>
                </a:tc>
                <a:extLst>
                  <a:ext uri="{0D108BD9-81ED-4DB2-BD59-A6C34878D82A}">
                    <a16:rowId xmlns:a16="http://schemas.microsoft.com/office/drawing/2014/main" val="3256350209"/>
                  </a:ext>
                </a:extLst>
              </a:tr>
            </a:tbl>
          </a:graphicData>
        </a:graphic>
      </p:graphicFrame>
      <p:graphicFrame>
        <p:nvGraphicFramePr>
          <p:cNvPr id="27" name="Table 26">
            <a:extLst>
              <a:ext uri="{FF2B5EF4-FFF2-40B4-BE49-F238E27FC236}">
                <a16:creationId xmlns:a16="http://schemas.microsoft.com/office/drawing/2014/main" id="{A9C33147-9A1D-014C-B4CF-53C9FD0F9D93}"/>
              </a:ext>
            </a:extLst>
          </p:cNvPr>
          <p:cNvGraphicFramePr>
            <a:graphicFrameLocks noGrp="1"/>
          </p:cNvGraphicFramePr>
          <p:nvPr>
            <p:extLst>
              <p:ext uri="{D42A27DB-BD31-4B8C-83A1-F6EECF244321}">
                <p14:modId xmlns:p14="http://schemas.microsoft.com/office/powerpoint/2010/main" val="854399790"/>
              </p:ext>
            </p:extLst>
          </p:nvPr>
        </p:nvGraphicFramePr>
        <p:xfrm>
          <a:off x="6240162" y="4151870"/>
          <a:ext cx="3756455" cy="407773"/>
        </p:xfrm>
        <a:graphic>
          <a:graphicData uri="http://schemas.openxmlformats.org/drawingml/2006/table">
            <a:tbl>
              <a:tblPr firstRow="1" bandRow="1">
                <a:tableStyleId>{7DF18680-E054-41AD-8BC1-D1AEF772440D}</a:tableStyleId>
              </a:tblPr>
              <a:tblGrid>
                <a:gridCol w="751291">
                  <a:extLst>
                    <a:ext uri="{9D8B030D-6E8A-4147-A177-3AD203B41FA5}">
                      <a16:colId xmlns:a16="http://schemas.microsoft.com/office/drawing/2014/main" val="268397223"/>
                    </a:ext>
                  </a:extLst>
                </a:gridCol>
                <a:gridCol w="751291">
                  <a:extLst>
                    <a:ext uri="{9D8B030D-6E8A-4147-A177-3AD203B41FA5}">
                      <a16:colId xmlns:a16="http://schemas.microsoft.com/office/drawing/2014/main" val="2520180207"/>
                    </a:ext>
                  </a:extLst>
                </a:gridCol>
                <a:gridCol w="751291">
                  <a:extLst>
                    <a:ext uri="{9D8B030D-6E8A-4147-A177-3AD203B41FA5}">
                      <a16:colId xmlns:a16="http://schemas.microsoft.com/office/drawing/2014/main" val="937047822"/>
                    </a:ext>
                  </a:extLst>
                </a:gridCol>
                <a:gridCol w="751291">
                  <a:extLst>
                    <a:ext uri="{9D8B030D-6E8A-4147-A177-3AD203B41FA5}">
                      <a16:colId xmlns:a16="http://schemas.microsoft.com/office/drawing/2014/main" val="3848260283"/>
                    </a:ext>
                  </a:extLst>
                </a:gridCol>
                <a:gridCol w="751291">
                  <a:extLst>
                    <a:ext uri="{9D8B030D-6E8A-4147-A177-3AD203B41FA5}">
                      <a16:colId xmlns:a16="http://schemas.microsoft.com/office/drawing/2014/main" val="1174285822"/>
                    </a:ext>
                  </a:extLst>
                </a:gridCol>
              </a:tblGrid>
              <a:tr h="407773">
                <a:tc>
                  <a:txBody>
                    <a:bodyPr/>
                    <a:lstStyle/>
                    <a:p>
                      <a:pPr algn="ctr"/>
                      <a:r>
                        <a:rPr lang="en-US" dirty="0"/>
                        <a:t>a [0]</a:t>
                      </a:r>
                    </a:p>
                  </a:txBody>
                  <a:tcPr>
                    <a:solidFill>
                      <a:schemeClr val="tx1"/>
                    </a:solidFill>
                  </a:tcPr>
                </a:tc>
                <a:tc>
                  <a:txBody>
                    <a:bodyPr/>
                    <a:lstStyle/>
                    <a:p>
                      <a:pPr algn="ctr"/>
                      <a:r>
                        <a:rPr lang="en-US" dirty="0"/>
                        <a:t>a [1]</a:t>
                      </a:r>
                    </a:p>
                  </a:txBody>
                  <a:tcPr>
                    <a:solidFill>
                      <a:schemeClr val="tx1"/>
                    </a:solidFill>
                  </a:tcPr>
                </a:tc>
                <a:tc>
                  <a:txBody>
                    <a:bodyPr/>
                    <a:lstStyle/>
                    <a:p>
                      <a:pPr algn="ctr"/>
                      <a:r>
                        <a:rPr lang="en-US" dirty="0"/>
                        <a:t>a [2]</a:t>
                      </a:r>
                    </a:p>
                  </a:txBody>
                  <a:tcPr>
                    <a:solidFill>
                      <a:schemeClr val="tx1"/>
                    </a:solidFill>
                  </a:tcPr>
                </a:tc>
                <a:tc>
                  <a:txBody>
                    <a:bodyPr/>
                    <a:lstStyle/>
                    <a:p>
                      <a:pPr algn="ctr"/>
                      <a:r>
                        <a:rPr lang="en-US" dirty="0"/>
                        <a:t>a [3]</a:t>
                      </a:r>
                    </a:p>
                  </a:txBody>
                  <a:tcPr>
                    <a:solidFill>
                      <a:schemeClr val="tx1"/>
                    </a:solidFill>
                  </a:tcPr>
                </a:tc>
                <a:tc>
                  <a:txBody>
                    <a:bodyPr/>
                    <a:lstStyle/>
                    <a:p>
                      <a:pPr algn="ctr"/>
                      <a:r>
                        <a:rPr lang="en-US" dirty="0"/>
                        <a:t>a [4]</a:t>
                      </a:r>
                    </a:p>
                  </a:txBody>
                  <a:tcPr>
                    <a:solidFill>
                      <a:schemeClr val="tx1"/>
                    </a:solidFill>
                  </a:tcPr>
                </a:tc>
                <a:extLst>
                  <a:ext uri="{0D108BD9-81ED-4DB2-BD59-A6C34878D82A}">
                    <a16:rowId xmlns:a16="http://schemas.microsoft.com/office/drawing/2014/main" val="3256350209"/>
                  </a:ext>
                </a:extLst>
              </a:tr>
            </a:tbl>
          </a:graphicData>
        </a:graphic>
      </p:graphicFrame>
      <p:sp>
        <p:nvSpPr>
          <p:cNvPr id="28" name="Rectangle 27">
            <a:extLst>
              <a:ext uri="{FF2B5EF4-FFF2-40B4-BE49-F238E27FC236}">
                <a16:creationId xmlns:a16="http://schemas.microsoft.com/office/drawing/2014/main" id="{EAF0F2A5-A257-F940-9C17-2F1D76A35140}"/>
              </a:ext>
            </a:extLst>
          </p:cNvPr>
          <p:cNvSpPr/>
          <p:nvPr/>
        </p:nvSpPr>
        <p:spPr>
          <a:xfrm>
            <a:off x="2544979" y="4089591"/>
            <a:ext cx="1252663" cy="47005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index</a:t>
            </a:r>
          </a:p>
        </p:txBody>
      </p:sp>
      <p:sp>
        <p:nvSpPr>
          <p:cNvPr id="29" name="Rectangle 28">
            <a:extLst>
              <a:ext uri="{FF2B5EF4-FFF2-40B4-BE49-F238E27FC236}">
                <a16:creationId xmlns:a16="http://schemas.microsoft.com/office/drawing/2014/main" id="{609285ED-A86E-964B-9266-C3521D9809C4}"/>
              </a:ext>
            </a:extLst>
          </p:cNvPr>
          <p:cNvSpPr/>
          <p:nvPr/>
        </p:nvSpPr>
        <p:spPr>
          <a:xfrm>
            <a:off x="2544979" y="3162834"/>
            <a:ext cx="1252663" cy="47005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value</a:t>
            </a:r>
          </a:p>
        </p:txBody>
      </p:sp>
      <p:cxnSp>
        <p:nvCxnSpPr>
          <p:cNvPr id="31" name="Straight Connector 30">
            <a:extLst>
              <a:ext uri="{FF2B5EF4-FFF2-40B4-BE49-F238E27FC236}">
                <a16:creationId xmlns:a16="http://schemas.microsoft.com/office/drawing/2014/main" id="{1E333FBB-60AE-A14F-B7ED-1A2128FB4BDC}"/>
              </a:ext>
            </a:extLst>
          </p:cNvPr>
          <p:cNvCxnSpPr>
            <a:stCxn id="29" idx="3"/>
            <a:endCxn id="26" idx="1"/>
          </p:cNvCxnSpPr>
          <p:nvPr/>
        </p:nvCxnSpPr>
        <p:spPr>
          <a:xfrm>
            <a:off x="3797642" y="3397860"/>
            <a:ext cx="2442519" cy="246"/>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EBFA974-4FE7-BC41-AD76-B80E86C782A7}"/>
              </a:ext>
            </a:extLst>
          </p:cNvPr>
          <p:cNvCxnSpPr/>
          <p:nvPr/>
        </p:nvCxnSpPr>
        <p:spPr>
          <a:xfrm>
            <a:off x="3797642" y="4318068"/>
            <a:ext cx="2442519" cy="246"/>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4253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4"/>
                                        </p:tgtEl>
                                        <p:attrNameLst>
                                          <p:attrName>style.visibility</p:attrName>
                                        </p:attrNameLst>
                                      </p:cBhvr>
                                      <p:to>
                                        <p:strVal val="visible"/>
                                      </p:to>
                                    </p:set>
                                    <p:anim calcmode="lin" valueType="num">
                                      <p:cBhvr additive="base">
                                        <p:cTn id="13" dur="500" fill="hold"/>
                                        <p:tgtEl>
                                          <p:spTgt spid="24"/>
                                        </p:tgtEl>
                                        <p:attrNameLst>
                                          <p:attrName>ppt_x</p:attrName>
                                        </p:attrNameLst>
                                      </p:cBhvr>
                                      <p:tavLst>
                                        <p:tav tm="0">
                                          <p:val>
                                            <p:strVal val="#ppt_x"/>
                                          </p:val>
                                        </p:tav>
                                        <p:tav tm="100000">
                                          <p:val>
                                            <p:strVal val="#ppt_x"/>
                                          </p:val>
                                        </p:tav>
                                      </p:tavLst>
                                    </p:anim>
                                    <p:anim calcmode="lin" valueType="num">
                                      <p:cBhvr additive="base">
                                        <p:cTn id="14"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500" fill="hold"/>
                                        <p:tgtEl>
                                          <p:spTgt spid="26"/>
                                        </p:tgtEl>
                                        <p:attrNameLst>
                                          <p:attrName>ppt_x</p:attrName>
                                        </p:attrNameLst>
                                      </p:cBhvr>
                                      <p:tavLst>
                                        <p:tav tm="0">
                                          <p:val>
                                            <p:strVal val="#ppt_x"/>
                                          </p:val>
                                        </p:tav>
                                        <p:tav tm="100000">
                                          <p:val>
                                            <p:strVal val="#ppt_x"/>
                                          </p:val>
                                        </p:tav>
                                      </p:tavLst>
                                    </p:anim>
                                    <p:anim calcmode="lin" valueType="num">
                                      <p:cBhvr additive="base">
                                        <p:cTn id="20"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1"/>
                                        </p:tgtEl>
                                        <p:attrNameLst>
                                          <p:attrName>style.visibility</p:attrName>
                                        </p:attrNameLst>
                                      </p:cBhvr>
                                      <p:to>
                                        <p:strVal val="visible"/>
                                      </p:to>
                                    </p:set>
                                    <p:anim calcmode="lin" valueType="num">
                                      <p:cBhvr additive="base">
                                        <p:cTn id="25" dur="500" fill="hold"/>
                                        <p:tgtEl>
                                          <p:spTgt spid="31"/>
                                        </p:tgtEl>
                                        <p:attrNameLst>
                                          <p:attrName>ppt_x</p:attrName>
                                        </p:attrNameLst>
                                      </p:cBhvr>
                                      <p:tavLst>
                                        <p:tav tm="0">
                                          <p:val>
                                            <p:strVal val="#ppt_x"/>
                                          </p:val>
                                        </p:tav>
                                        <p:tav tm="100000">
                                          <p:val>
                                            <p:strVal val="#ppt_x"/>
                                          </p:val>
                                        </p:tav>
                                      </p:tavLst>
                                    </p:anim>
                                    <p:anim calcmode="lin" valueType="num">
                                      <p:cBhvr additive="base">
                                        <p:cTn id="26" dur="500" fill="hold"/>
                                        <p:tgtEl>
                                          <p:spTgt spid="31"/>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9"/>
                                        </p:tgtEl>
                                        <p:attrNameLst>
                                          <p:attrName>style.visibility</p:attrName>
                                        </p:attrNameLst>
                                      </p:cBhvr>
                                      <p:to>
                                        <p:strVal val="visible"/>
                                      </p:to>
                                    </p:set>
                                    <p:anim calcmode="lin" valueType="num">
                                      <p:cBhvr additive="base">
                                        <p:cTn id="29" dur="500" fill="hold"/>
                                        <p:tgtEl>
                                          <p:spTgt spid="29"/>
                                        </p:tgtEl>
                                        <p:attrNameLst>
                                          <p:attrName>ppt_x</p:attrName>
                                        </p:attrNameLst>
                                      </p:cBhvr>
                                      <p:tavLst>
                                        <p:tav tm="0">
                                          <p:val>
                                            <p:strVal val="#ppt_x"/>
                                          </p:val>
                                        </p:tav>
                                        <p:tav tm="100000">
                                          <p:val>
                                            <p:strVal val="#ppt_x"/>
                                          </p:val>
                                        </p:tav>
                                      </p:tavLst>
                                    </p:anim>
                                    <p:anim calcmode="lin" valueType="num">
                                      <p:cBhvr additive="base">
                                        <p:cTn id="30"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27"/>
                                        </p:tgtEl>
                                        <p:attrNameLst>
                                          <p:attrName>style.visibility</p:attrName>
                                        </p:attrNameLst>
                                      </p:cBhvr>
                                      <p:to>
                                        <p:strVal val="visible"/>
                                      </p:to>
                                    </p:set>
                                    <p:anim calcmode="lin" valueType="num">
                                      <p:cBhvr additive="base">
                                        <p:cTn id="35" dur="500" fill="hold"/>
                                        <p:tgtEl>
                                          <p:spTgt spid="27"/>
                                        </p:tgtEl>
                                        <p:attrNameLst>
                                          <p:attrName>ppt_x</p:attrName>
                                        </p:attrNameLst>
                                      </p:cBhvr>
                                      <p:tavLst>
                                        <p:tav tm="0">
                                          <p:val>
                                            <p:strVal val="#ppt_x"/>
                                          </p:val>
                                        </p:tav>
                                        <p:tav tm="100000">
                                          <p:val>
                                            <p:strVal val="#ppt_x"/>
                                          </p:val>
                                        </p:tav>
                                      </p:tavLst>
                                    </p:anim>
                                    <p:anim calcmode="lin" valueType="num">
                                      <p:cBhvr additive="base">
                                        <p:cTn id="36"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36"/>
                                        </p:tgtEl>
                                        <p:attrNameLst>
                                          <p:attrName>style.visibility</p:attrName>
                                        </p:attrNameLst>
                                      </p:cBhvr>
                                      <p:to>
                                        <p:strVal val="visible"/>
                                      </p:to>
                                    </p:set>
                                    <p:anim calcmode="lin" valueType="num">
                                      <p:cBhvr additive="base">
                                        <p:cTn id="41" dur="500" fill="hold"/>
                                        <p:tgtEl>
                                          <p:spTgt spid="36"/>
                                        </p:tgtEl>
                                        <p:attrNameLst>
                                          <p:attrName>ppt_x</p:attrName>
                                        </p:attrNameLst>
                                      </p:cBhvr>
                                      <p:tavLst>
                                        <p:tav tm="0">
                                          <p:val>
                                            <p:strVal val="#ppt_x"/>
                                          </p:val>
                                        </p:tav>
                                        <p:tav tm="100000">
                                          <p:val>
                                            <p:strVal val="#ppt_x"/>
                                          </p:val>
                                        </p:tav>
                                      </p:tavLst>
                                    </p:anim>
                                    <p:anim calcmode="lin" valueType="num">
                                      <p:cBhvr additive="base">
                                        <p:cTn id="42" dur="500" fill="hold"/>
                                        <p:tgtEl>
                                          <p:spTgt spid="36"/>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28"/>
                                        </p:tgtEl>
                                        <p:attrNameLst>
                                          <p:attrName>style.visibility</p:attrName>
                                        </p:attrNameLst>
                                      </p:cBhvr>
                                      <p:to>
                                        <p:strVal val="visible"/>
                                      </p:to>
                                    </p:set>
                                    <p:anim calcmode="lin" valueType="num">
                                      <p:cBhvr additive="base">
                                        <p:cTn id="45" dur="500" fill="hold"/>
                                        <p:tgtEl>
                                          <p:spTgt spid="28"/>
                                        </p:tgtEl>
                                        <p:attrNameLst>
                                          <p:attrName>ppt_x</p:attrName>
                                        </p:attrNameLst>
                                      </p:cBhvr>
                                      <p:tavLst>
                                        <p:tav tm="0">
                                          <p:val>
                                            <p:strVal val="#ppt_x"/>
                                          </p:val>
                                        </p:tav>
                                        <p:tav tm="100000">
                                          <p:val>
                                            <p:strVal val="#ppt_x"/>
                                          </p:val>
                                        </p:tav>
                                      </p:tavLst>
                                    </p:anim>
                                    <p:anim calcmode="lin" valueType="num">
                                      <p:cBhvr additive="base">
                                        <p:cTn id="46"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4" grpId="0" animBg="1"/>
      <p:bldP spid="28" grpId="0" animBg="1"/>
      <p:bldP spid="2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838200" y="229200"/>
            <a:ext cx="10515600" cy="1167113"/>
          </a:xfrm>
          <a:solidFill>
            <a:schemeClr val="tx1"/>
          </a:solidFill>
        </p:spPr>
        <p:txBody>
          <a:bodyPr>
            <a:normAutofit/>
          </a:bodyPr>
          <a:lstStyle/>
          <a:p>
            <a:pPr algn="r"/>
            <a:r>
              <a:rPr lang="en-US" sz="4800" dirty="0">
                <a:solidFill>
                  <a:schemeClr val="bg1"/>
                </a:solidFill>
              </a:rPr>
              <a:t>Types of Arrays</a:t>
            </a:r>
          </a:p>
        </p:txBody>
      </p:sp>
      <p:sp>
        <p:nvSpPr>
          <p:cNvPr id="4" name="Rectangle 3">
            <a:extLst>
              <a:ext uri="{FF2B5EF4-FFF2-40B4-BE49-F238E27FC236}">
                <a16:creationId xmlns:a16="http://schemas.microsoft.com/office/drawing/2014/main" id="{029ACDEA-7D96-CF41-A32C-CD7797A5C9A0}"/>
              </a:ext>
            </a:extLst>
          </p:cNvPr>
          <p:cNvSpPr/>
          <p:nvPr/>
        </p:nvSpPr>
        <p:spPr>
          <a:xfrm>
            <a:off x="1153812" y="1317534"/>
            <a:ext cx="3509318" cy="42013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Multi Dimensional Array</a:t>
            </a:r>
          </a:p>
        </p:txBody>
      </p:sp>
      <p:sp>
        <p:nvSpPr>
          <p:cNvPr id="24" name="Rectangle 23">
            <a:extLst>
              <a:ext uri="{FF2B5EF4-FFF2-40B4-BE49-F238E27FC236}">
                <a16:creationId xmlns:a16="http://schemas.microsoft.com/office/drawing/2014/main" id="{202276C9-0075-FA47-BB6C-6C12B92E92F0}"/>
              </a:ext>
            </a:extLst>
          </p:cNvPr>
          <p:cNvSpPr/>
          <p:nvPr/>
        </p:nvSpPr>
        <p:spPr>
          <a:xfrm>
            <a:off x="6392050" y="2141968"/>
            <a:ext cx="3101546" cy="47005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int [ ] [ ] a = new int [ 5] [ 5] ;</a:t>
            </a:r>
          </a:p>
        </p:txBody>
      </p:sp>
      <p:sp>
        <p:nvSpPr>
          <p:cNvPr id="28" name="Rectangle 27">
            <a:extLst>
              <a:ext uri="{FF2B5EF4-FFF2-40B4-BE49-F238E27FC236}">
                <a16:creationId xmlns:a16="http://schemas.microsoft.com/office/drawing/2014/main" id="{EAF0F2A5-A257-F940-9C17-2F1D76A35140}"/>
              </a:ext>
            </a:extLst>
          </p:cNvPr>
          <p:cNvSpPr/>
          <p:nvPr/>
        </p:nvSpPr>
        <p:spPr>
          <a:xfrm>
            <a:off x="8896866" y="3880023"/>
            <a:ext cx="2113005" cy="593124"/>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Y value indicates column number</a:t>
            </a:r>
          </a:p>
        </p:txBody>
      </p:sp>
      <p:sp>
        <p:nvSpPr>
          <p:cNvPr id="29" name="Rectangle 28">
            <a:extLst>
              <a:ext uri="{FF2B5EF4-FFF2-40B4-BE49-F238E27FC236}">
                <a16:creationId xmlns:a16="http://schemas.microsoft.com/office/drawing/2014/main" id="{609285ED-A86E-964B-9266-C3521D9809C4}"/>
              </a:ext>
            </a:extLst>
          </p:cNvPr>
          <p:cNvSpPr/>
          <p:nvPr/>
        </p:nvSpPr>
        <p:spPr>
          <a:xfrm>
            <a:off x="5218545" y="3842952"/>
            <a:ext cx="2038865" cy="55655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X value indicates row number</a:t>
            </a:r>
          </a:p>
        </p:txBody>
      </p:sp>
      <p:sp>
        <p:nvSpPr>
          <p:cNvPr id="11" name="Rectangle 10">
            <a:extLst>
              <a:ext uri="{FF2B5EF4-FFF2-40B4-BE49-F238E27FC236}">
                <a16:creationId xmlns:a16="http://schemas.microsoft.com/office/drawing/2014/main" id="{F8FD1C8E-46DF-3E47-9515-B6FE881A7DEF}"/>
              </a:ext>
            </a:extLst>
          </p:cNvPr>
          <p:cNvSpPr/>
          <p:nvPr/>
        </p:nvSpPr>
        <p:spPr>
          <a:xfrm>
            <a:off x="7127277" y="2905663"/>
            <a:ext cx="1631092" cy="47005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 =  [ 1] [ 3] ;</a:t>
            </a:r>
          </a:p>
        </p:txBody>
      </p:sp>
      <p:cxnSp>
        <p:nvCxnSpPr>
          <p:cNvPr id="7" name="Straight Connector 6">
            <a:extLst>
              <a:ext uri="{FF2B5EF4-FFF2-40B4-BE49-F238E27FC236}">
                <a16:creationId xmlns:a16="http://schemas.microsoft.com/office/drawing/2014/main" id="{78FBFCC5-6AFE-1943-A17A-5F42DF98D899}"/>
              </a:ext>
            </a:extLst>
          </p:cNvPr>
          <p:cNvCxnSpPr>
            <a:cxnSpLocks/>
          </p:cNvCxnSpPr>
          <p:nvPr/>
        </p:nvCxnSpPr>
        <p:spPr>
          <a:xfrm>
            <a:off x="7942823" y="3276861"/>
            <a:ext cx="0" cy="844366"/>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5BAA802-D17D-BF41-9A50-4C02759EE512}"/>
              </a:ext>
            </a:extLst>
          </p:cNvPr>
          <p:cNvCxnSpPr>
            <a:cxnSpLocks/>
          </p:cNvCxnSpPr>
          <p:nvPr/>
        </p:nvCxnSpPr>
        <p:spPr>
          <a:xfrm>
            <a:off x="8280574" y="3276861"/>
            <a:ext cx="0" cy="844366"/>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F003366-F571-CE47-A26F-8B7793668BEF}"/>
              </a:ext>
            </a:extLst>
          </p:cNvPr>
          <p:cNvCxnSpPr>
            <a:cxnSpLocks/>
            <a:endCxn id="29" idx="3"/>
          </p:cNvCxnSpPr>
          <p:nvPr/>
        </p:nvCxnSpPr>
        <p:spPr>
          <a:xfrm flipH="1">
            <a:off x="7257410" y="4121227"/>
            <a:ext cx="685413" cy="0"/>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02D8BC44-CB2A-664F-B01D-4535A6CC519B}"/>
              </a:ext>
            </a:extLst>
          </p:cNvPr>
          <p:cNvCxnSpPr>
            <a:cxnSpLocks/>
          </p:cNvCxnSpPr>
          <p:nvPr/>
        </p:nvCxnSpPr>
        <p:spPr>
          <a:xfrm flipV="1">
            <a:off x="8273110" y="4121227"/>
            <a:ext cx="623755" cy="3215"/>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9305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 calcmode="lin" valueType="num">
                                      <p:cBhvr additive="base">
                                        <p:cTn id="12" dur="500" fill="hold"/>
                                        <p:tgtEl>
                                          <p:spTgt spid="24"/>
                                        </p:tgtEl>
                                        <p:attrNameLst>
                                          <p:attrName>ppt_x</p:attrName>
                                        </p:attrNameLst>
                                      </p:cBhvr>
                                      <p:tavLst>
                                        <p:tav tm="0">
                                          <p:val>
                                            <p:strVal val="#ppt_x"/>
                                          </p:val>
                                        </p:tav>
                                        <p:tav tm="100000">
                                          <p:val>
                                            <p:strVal val="#ppt_x"/>
                                          </p:val>
                                        </p:tav>
                                      </p:tavLst>
                                    </p:anim>
                                    <p:anim calcmode="lin" valueType="num">
                                      <p:cBhvr additive="base">
                                        <p:cTn id="13"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500" fill="hold"/>
                                        <p:tgtEl>
                                          <p:spTgt spid="11"/>
                                        </p:tgtEl>
                                        <p:attrNameLst>
                                          <p:attrName>ppt_x</p:attrName>
                                        </p:attrNameLst>
                                      </p:cBhvr>
                                      <p:tavLst>
                                        <p:tav tm="0">
                                          <p:val>
                                            <p:strVal val="#ppt_x"/>
                                          </p:val>
                                        </p:tav>
                                        <p:tav tm="100000">
                                          <p:val>
                                            <p:strVal val="#ppt_x"/>
                                          </p:val>
                                        </p:tav>
                                      </p:tavLst>
                                    </p:anim>
                                    <p:anim calcmode="lin" valueType="num">
                                      <p:cBhvr additive="base">
                                        <p:cTn id="19"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ppt_x"/>
                                          </p:val>
                                        </p:tav>
                                        <p:tav tm="100000">
                                          <p:val>
                                            <p:strVal val="#ppt_x"/>
                                          </p:val>
                                        </p:tav>
                                      </p:tavLst>
                                    </p:anim>
                                    <p:anim calcmode="lin" valueType="num">
                                      <p:cBhvr additive="base">
                                        <p:cTn id="25" dur="500" fill="hold"/>
                                        <p:tgtEl>
                                          <p:spTgt spid="7"/>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additive="base">
                                        <p:cTn id="28" dur="500" fill="hold"/>
                                        <p:tgtEl>
                                          <p:spTgt spid="10"/>
                                        </p:tgtEl>
                                        <p:attrNameLst>
                                          <p:attrName>ppt_x</p:attrName>
                                        </p:attrNameLst>
                                      </p:cBhvr>
                                      <p:tavLst>
                                        <p:tav tm="0">
                                          <p:val>
                                            <p:strVal val="#ppt_x"/>
                                          </p:val>
                                        </p:tav>
                                        <p:tav tm="100000">
                                          <p:val>
                                            <p:strVal val="#ppt_x"/>
                                          </p:val>
                                        </p:tav>
                                      </p:tavLst>
                                    </p:anim>
                                    <p:anim calcmode="lin" valueType="num">
                                      <p:cBhvr additive="base">
                                        <p:cTn id="29" dur="500" fill="hold"/>
                                        <p:tgtEl>
                                          <p:spTgt spid="10"/>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29"/>
                                        </p:tgtEl>
                                        <p:attrNameLst>
                                          <p:attrName>style.visibility</p:attrName>
                                        </p:attrNameLst>
                                      </p:cBhvr>
                                      <p:to>
                                        <p:strVal val="visible"/>
                                      </p:to>
                                    </p:set>
                                    <p:anim calcmode="lin" valueType="num">
                                      <p:cBhvr additive="base">
                                        <p:cTn id="32" dur="500" fill="hold"/>
                                        <p:tgtEl>
                                          <p:spTgt spid="29"/>
                                        </p:tgtEl>
                                        <p:attrNameLst>
                                          <p:attrName>ppt_x</p:attrName>
                                        </p:attrNameLst>
                                      </p:cBhvr>
                                      <p:tavLst>
                                        <p:tav tm="0">
                                          <p:val>
                                            <p:strVal val="#ppt_x"/>
                                          </p:val>
                                        </p:tav>
                                        <p:tav tm="100000">
                                          <p:val>
                                            <p:strVal val="#ppt_x"/>
                                          </p:val>
                                        </p:tav>
                                      </p:tavLst>
                                    </p:anim>
                                    <p:anim calcmode="lin" valueType="num">
                                      <p:cBhvr additive="base">
                                        <p:cTn id="33"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nodeType="clickEffect">
                                  <p:stCondLst>
                                    <p:cond delay="0"/>
                                  </p:stCondLst>
                                  <p:childTnLst>
                                    <p:set>
                                      <p:cBhvr>
                                        <p:cTn id="37" dur="1" fill="hold">
                                          <p:stCondLst>
                                            <p:cond delay="0"/>
                                          </p:stCondLst>
                                        </p:cTn>
                                        <p:tgtEl>
                                          <p:spTgt spid="17"/>
                                        </p:tgtEl>
                                        <p:attrNameLst>
                                          <p:attrName>style.visibility</p:attrName>
                                        </p:attrNameLst>
                                      </p:cBhvr>
                                      <p:to>
                                        <p:strVal val="visible"/>
                                      </p:to>
                                    </p:set>
                                    <p:anim calcmode="lin" valueType="num">
                                      <p:cBhvr additive="base">
                                        <p:cTn id="38" dur="500" fill="hold"/>
                                        <p:tgtEl>
                                          <p:spTgt spid="17"/>
                                        </p:tgtEl>
                                        <p:attrNameLst>
                                          <p:attrName>ppt_x</p:attrName>
                                        </p:attrNameLst>
                                      </p:cBhvr>
                                      <p:tavLst>
                                        <p:tav tm="0">
                                          <p:val>
                                            <p:strVal val="#ppt_x"/>
                                          </p:val>
                                        </p:tav>
                                        <p:tav tm="100000">
                                          <p:val>
                                            <p:strVal val="#ppt_x"/>
                                          </p:val>
                                        </p:tav>
                                      </p:tavLst>
                                    </p:anim>
                                    <p:anim calcmode="lin" valueType="num">
                                      <p:cBhvr additive="base">
                                        <p:cTn id="39" dur="500" fill="hold"/>
                                        <p:tgtEl>
                                          <p:spTgt spid="17"/>
                                        </p:tgtEl>
                                        <p:attrNameLst>
                                          <p:attrName>ppt_y</p:attrName>
                                        </p:attrNameLst>
                                      </p:cBhvr>
                                      <p:tavLst>
                                        <p:tav tm="0">
                                          <p:val>
                                            <p:strVal val="1+#ppt_h/2"/>
                                          </p:val>
                                        </p:tav>
                                        <p:tav tm="100000">
                                          <p:val>
                                            <p:strVal val="#ppt_y"/>
                                          </p:val>
                                        </p:tav>
                                      </p:tavLst>
                                    </p:anim>
                                  </p:childTnLst>
                                </p:cTn>
                              </p:par>
                              <p:par>
                                <p:cTn id="40" presetID="2" presetClass="entr" presetSubtype="4" fill="hold" nodeType="withEffect">
                                  <p:stCondLst>
                                    <p:cond delay="0"/>
                                  </p:stCondLst>
                                  <p:childTnLst>
                                    <p:set>
                                      <p:cBhvr>
                                        <p:cTn id="41" dur="1" fill="hold">
                                          <p:stCondLst>
                                            <p:cond delay="0"/>
                                          </p:stCondLst>
                                        </p:cTn>
                                        <p:tgtEl>
                                          <p:spTgt spid="13"/>
                                        </p:tgtEl>
                                        <p:attrNameLst>
                                          <p:attrName>style.visibility</p:attrName>
                                        </p:attrNameLst>
                                      </p:cBhvr>
                                      <p:to>
                                        <p:strVal val="visible"/>
                                      </p:to>
                                    </p:set>
                                    <p:anim calcmode="lin" valueType="num">
                                      <p:cBhvr additive="base">
                                        <p:cTn id="42" dur="500" fill="hold"/>
                                        <p:tgtEl>
                                          <p:spTgt spid="13"/>
                                        </p:tgtEl>
                                        <p:attrNameLst>
                                          <p:attrName>ppt_x</p:attrName>
                                        </p:attrNameLst>
                                      </p:cBhvr>
                                      <p:tavLst>
                                        <p:tav tm="0">
                                          <p:val>
                                            <p:strVal val="#ppt_x"/>
                                          </p:val>
                                        </p:tav>
                                        <p:tav tm="100000">
                                          <p:val>
                                            <p:strVal val="#ppt_x"/>
                                          </p:val>
                                        </p:tav>
                                      </p:tavLst>
                                    </p:anim>
                                    <p:anim calcmode="lin" valueType="num">
                                      <p:cBhvr additive="base">
                                        <p:cTn id="43" dur="500" fill="hold"/>
                                        <p:tgtEl>
                                          <p:spTgt spid="13"/>
                                        </p:tgtEl>
                                        <p:attrNameLst>
                                          <p:attrName>ppt_y</p:attrName>
                                        </p:attrNameLst>
                                      </p:cBhvr>
                                      <p:tavLst>
                                        <p:tav tm="0">
                                          <p:val>
                                            <p:strVal val="1+#ppt_h/2"/>
                                          </p:val>
                                        </p:tav>
                                        <p:tav tm="100000">
                                          <p:val>
                                            <p:strVal val="#ppt_y"/>
                                          </p:val>
                                        </p:tav>
                                      </p:tavLst>
                                    </p:anim>
                                  </p:childTnLst>
                                </p:cTn>
                              </p:par>
                              <p:par>
                                <p:cTn id="44" presetID="2" presetClass="entr" presetSubtype="4" fill="hold" grpId="0" nodeType="withEffect">
                                  <p:stCondLst>
                                    <p:cond delay="0"/>
                                  </p:stCondLst>
                                  <p:childTnLst>
                                    <p:set>
                                      <p:cBhvr>
                                        <p:cTn id="45" dur="1" fill="hold">
                                          <p:stCondLst>
                                            <p:cond delay="0"/>
                                          </p:stCondLst>
                                        </p:cTn>
                                        <p:tgtEl>
                                          <p:spTgt spid="28"/>
                                        </p:tgtEl>
                                        <p:attrNameLst>
                                          <p:attrName>style.visibility</p:attrName>
                                        </p:attrNameLst>
                                      </p:cBhvr>
                                      <p:to>
                                        <p:strVal val="visible"/>
                                      </p:to>
                                    </p:set>
                                    <p:anim calcmode="lin" valueType="num">
                                      <p:cBhvr additive="base">
                                        <p:cTn id="46" dur="500" fill="hold"/>
                                        <p:tgtEl>
                                          <p:spTgt spid="28"/>
                                        </p:tgtEl>
                                        <p:attrNameLst>
                                          <p:attrName>ppt_x</p:attrName>
                                        </p:attrNameLst>
                                      </p:cBhvr>
                                      <p:tavLst>
                                        <p:tav tm="0">
                                          <p:val>
                                            <p:strVal val="#ppt_x"/>
                                          </p:val>
                                        </p:tav>
                                        <p:tav tm="100000">
                                          <p:val>
                                            <p:strVal val="#ppt_x"/>
                                          </p:val>
                                        </p:tav>
                                      </p:tavLst>
                                    </p:anim>
                                    <p:anim calcmode="lin" valueType="num">
                                      <p:cBhvr additive="base">
                                        <p:cTn id="47"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4" grpId="0" animBg="1"/>
      <p:bldP spid="28" grpId="0" animBg="1"/>
      <p:bldP spid="29" grpId="0" animBg="1"/>
      <p:bldP spid="11"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838200" y="370703"/>
            <a:ext cx="10515600" cy="943616"/>
          </a:xfrm>
          <a:solidFill>
            <a:schemeClr val="tx1"/>
          </a:solidFill>
        </p:spPr>
        <p:txBody>
          <a:bodyPr>
            <a:normAutofit/>
          </a:bodyPr>
          <a:lstStyle/>
          <a:p>
            <a:pPr algn="r"/>
            <a:r>
              <a:rPr lang="en-US" sz="4800" dirty="0">
                <a:solidFill>
                  <a:schemeClr val="bg1"/>
                </a:solidFill>
              </a:rPr>
              <a:t>Arrays – Memory Allocation  </a:t>
            </a:r>
          </a:p>
        </p:txBody>
      </p:sp>
      <p:sp>
        <p:nvSpPr>
          <p:cNvPr id="4" name="Rectangle 3">
            <a:extLst>
              <a:ext uri="{FF2B5EF4-FFF2-40B4-BE49-F238E27FC236}">
                <a16:creationId xmlns:a16="http://schemas.microsoft.com/office/drawing/2014/main" id="{029ACDEA-7D96-CF41-A32C-CD7797A5C9A0}"/>
              </a:ext>
            </a:extLst>
          </p:cNvPr>
          <p:cNvSpPr/>
          <p:nvPr/>
        </p:nvSpPr>
        <p:spPr>
          <a:xfrm>
            <a:off x="733683" y="1510224"/>
            <a:ext cx="3509318" cy="42013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Single Dimensional Array</a:t>
            </a:r>
          </a:p>
        </p:txBody>
      </p:sp>
      <p:sp>
        <p:nvSpPr>
          <p:cNvPr id="24" name="Rectangle 23">
            <a:extLst>
              <a:ext uri="{FF2B5EF4-FFF2-40B4-BE49-F238E27FC236}">
                <a16:creationId xmlns:a16="http://schemas.microsoft.com/office/drawing/2014/main" id="{202276C9-0075-FA47-BB6C-6C12B92E92F0}"/>
              </a:ext>
            </a:extLst>
          </p:cNvPr>
          <p:cNvSpPr/>
          <p:nvPr/>
        </p:nvSpPr>
        <p:spPr>
          <a:xfrm>
            <a:off x="7404271" y="2329445"/>
            <a:ext cx="3101546" cy="47005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int [ ] [ ] a = new int [ 5] [ 5] ;</a:t>
            </a:r>
          </a:p>
        </p:txBody>
      </p:sp>
      <p:cxnSp>
        <p:nvCxnSpPr>
          <p:cNvPr id="7" name="Straight Connector 6">
            <a:extLst>
              <a:ext uri="{FF2B5EF4-FFF2-40B4-BE49-F238E27FC236}">
                <a16:creationId xmlns:a16="http://schemas.microsoft.com/office/drawing/2014/main" id="{78FBFCC5-6AFE-1943-A17A-5F42DF98D899}"/>
              </a:ext>
            </a:extLst>
          </p:cNvPr>
          <p:cNvCxnSpPr>
            <a:cxnSpLocks/>
          </p:cNvCxnSpPr>
          <p:nvPr/>
        </p:nvCxnSpPr>
        <p:spPr>
          <a:xfrm>
            <a:off x="5817462" y="1720289"/>
            <a:ext cx="0" cy="343247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40AFE63-B56F-A445-B4C1-26B39630ED7F}"/>
              </a:ext>
            </a:extLst>
          </p:cNvPr>
          <p:cNvSpPr/>
          <p:nvPr/>
        </p:nvSpPr>
        <p:spPr>
          <a:xfrm>
            <a:off x="7200385" y="1510224"/>
            <a:ext cx="3509318" cy="42013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Multi Dimensional Array</a:t>
            </a:r>
          </a:p>
        </p:txBody>
      </p:sp>
      <p:sp>
        <p:nvSpPr>
          <p:cNvPr id="15" name="Rectangle 14">
            <a:extLst>
              <a:ext uri="{FF2B5EF4-FFF2-40B4-BE49-F238E27FC236}">
                <a16:creationId xmlns:a16="http://schemas.microsoft.com/office/drawing/2014/main" id="{A73AD363-5A1F-5F48-A0F0-85D72071FE3D}"/>
              </a:ext>
            </a:extLst>
          </p:cNvPr>
          <p:cNvSpPr/>
          <p:nvPr/>
        </p:nvSpPr>
        <p:spPr>
          <a:xfrm>
            <a:off x="1147633" y="2325196"/>
            <a:ext cx="3101546" cy="47005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int  a [ ]  = new int [ 5 ] ;</a:t>
            </a:r>
          </a:p>
        </p:txBody>
      </p:sp>
      <p:sp>
        <p:nvSpPr>
          <p:cNvPr id="16" name="Rectangle 15">
            <a:extLst>
              <a:ext uri="{FF2B5EF4-FFF2-40B4-BE49-F238E27FC236}">
                <a16:creationId xmlns:a16="http://schemas.microsoft.com/office/drawing/2014/main" id="{155623E5-3DE2-4D4F-997B-B55A6180A343}"/>
              </a:ext>
            </a:extLst>
          </p:cNvPr>
          <p:cNvSpPr/>
          <p:nvPr/>
        </p:nvSpPr>
        <p:spPr>
          <a:xfrm>
            <a:off x="937568" y="3669215"/>
            <a:ext cx="4301695" cy="125843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t>As we know, integer value requires 4 Bytes to allocate a variable in memory.  So, to allocate an array of 5 elements in memory 4*5 = 20 Bytes are required.</a:t>
            </a:r>
          </a:p>
        </p:txBody>
      </p:sp>
      <p:sp>
        <p:nvSpPr>
          <p:cNvPr id="19" name="Rectangle 18">
            <a:extLst>
              <a:ext uri="{FF2B5EF4-FFF2-40B4-BE49-F238E27FC236}">
                <a16:creationId xmlns:a16="http://schemas.microsoft.com/office/drawing/2014/main" id="{FD6A28F7-0041-F243-97FA-EA123346C92C}"/>
              </a:ext>
            </a:extLst>
          </p:cNvPr>
          <p:cNvSpPr/>
          <p:nvPr/>
        </p:nvSpPr>
        <p:spPr>
          <a:xfrm>
            <a:off x="6408008" y="3669215"/>
            <a:ext cx="4301695" cy="125843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t>Total number of elements in given Multi Dimensional Array = 5*5=25. So, 25*4=100 Bytes are required to allocate these elements in memory.</a:t>
            </a:r>
          </a:p>
        </p:txBody>
      </p:sp>
    </p:spTree>
    <p:extLst>
      <p:ext uri="{BB962C8B-B14F-4D97-AF65-F5344CB8AC3E}">
        <p14:creationId xmlns:p14="http://schemas.microsoft.com/office/powerpoint/2010/main" val="39937507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Array Program</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0" indent="0" algn="just">
              <a:buNone/>
            </a:pPr>
            <a:r>
              <a:rPr lang="en-US" sz="2400" dirty="0">
                <a:solidFill>
                  <a:schemeClr val="bg1"/>
                </a:solidFill>
              </a:rPr>
              <a:t>Create an array of objects of the Student class, of size 3. The Student class is defined below. Create three objects of the Student class, with values, and assign the objects to the array. Loop through the array and print the name, grade, and email of all students as below:</a:t>
            </a:r>
          </a:p>
          <a:p>
            <a:pPr marL="0" indent="0" algn="just">
              <a:buNone/>
            </a:pPr>
            <a:endParaRPr lang="en-US" dirty="0">
              <a:solidFill>
                <a:schemeClr val="bg1"/>
              </a:solidFill>
            </a:endParaRPr>
          </a:p>
        </p:txBody>
      </p:sp>
      <p:sp>
        <p:nvSpPr>
          <p:cNvPr id="3" name="Rectangle 2">
            <a:extLst>
              <a:ext uri="{FF2B5EF4-FFF2-40B4-BE49-F238E27FC236}">
                <a16:creationId xmlns:a16="http://schemas.microsoft.com/office/drawing/2014/main" id="{016561C3-C4AD-5042-A2AC-BCB94500B82F}"/>
              </a:ext>
            </a:extLst>
          </p:cNvPr>
          <p:cNvSpPr/>
          <p:nvPr/>
        </p:nvSpPr>
        <p:spPr>
          <a:xfrm>
            <a:off x="556054" y="2830883"/>
            <a:ext cx="4153732" cy="101460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IN" dirty="0"/>
              <a:t>Peter 	3 	</a:t>
            </a:r>
            <a:r>
              <a:rPr lang="en-IN" dirty="0" err="1"/>
              <a:t>p@gmail.com</a:t>
            </a:r>
            <a:r>
              <a:rPr lang="en-IN" dirty="0"/>
              <a:t> </a:t>
            </a:r>
          </a:p>
          <a:p>
            <a:r>
              <a:rPr lang="en-IN" dirty="0"/>
              <a:t>John 	4 	</a:t>
            </a:r>
            <a:r>
              <a:rPr lang="en-IN" dirty="0" err="1"/>
              <a:t>j@gmail.com</a:t>
            </a:r>
            <a:r>
              <a:rPr lang="en-IN" dirty="0"/>
              <a:t> </a:t>
            </a:r>
          </a:p>
          <a:p>
            <a:r>
              <a:rPr lang="en-IN" dirty="0"/>
              <a:t>Lisa 	5 	</a:t>
            </a:r>
            <a:r>
              <a:rPr lang="en-IN" dirty="0" err="1"/>
              <a:t>l@gmail.com</a:t>
            </a:r>
            <a:endParaRPr lang="en-US" dirty="0"/>
          </a:p>
        </p:txBody>
      </p:sp>
    </p:spTree>
    <p:extLst>
      <p:ext uri="{BB962C8B-B14F-4D97-AF65-F5344CB8AC3E}">
        <p14:creationId xmlns:p14="http://schemas.microsoft.com/office/powerpoint/2010/main" val="35262352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B0FD09-EBB1-8F47-8610-4ED6A46AC2E6}"/>
              </a:ext>
            </a:extLst>
          </p:cNvPr>
          <p:cNvSpPr/>
          <p:nvPr/>
        </p:nvSpPr>
        <p:spPr>
          <a:xfrm rot="5400000">
            <a:off x="3468619" y="3015780"/>
            <a:ext cx="1655762" cy="567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Icon&#10;&#10;Description automatically generated">
            <a:extLst>
              <a:ext uri="{FF2B5EF4-FFF2-40B4-BE49-F238E27FC236}">
                <a16:creationId xmlns:a16="http://schemas.microsoft.com/office/drawing/2014/main" id="{45793198-7054-AD4F-B80D-7B7997BF4FAA}"/>
              </a:ext>
            </a:extLst>
          </p:cNvPr>
          <p:cNvPicPr>
            <a:picLocks noChangeAspect="1"/>
          </p:cNvPicPr>
          <p:nvPr/>
        </p:nvPicPr>
        <p:blipFill>
          <a:blip r:embed="rId2"/>
          <a:stretch>
            <a:fillRect/>
          </a:stretch>
        </p:blipFill>
        <p:spPr>
          <a:xfrm>
            <a:off x="1140940" y="1609044"/>
            <a:ext cx="2603500" cy="2870200"/>
          </a:xfrm>
          <a:prstGeom prst="rect">
            <a:avLst/>
          </a:prstGeom>
        </p:spPr>
      </p:pic>
      <p:sp>
        <p:nvSpPr>
          <p:cNvPr id="9" name="Title 8">
            <a:extLst>
              <a:ext uri="{FF2B5EF4-FFF2-40B4-BE49-F238E27FC236}">
                <a16:creationId xmlns:a16="http://schemas.microsoft.com/office/drawing/2014/main" id="{18F6D29A-3FA4-7642-8D78-0E393FD5653E}"/>
              </a:ext>
            </a:extLst>
          </p:cNvPr>
          <p:cNvSpPr>
            <a:spLocks noGrp="1"/>
          </p:cNvSpPr>
          <p:nvPr>
            <p:ph type="ctrTitle"/>
          </p:nvPr>
        </p:nvSpPr>
        <p:spPr>
          <a:xfrm>
            <a:off x="4436076" y="2338921"/>
            <a:ext cx="7307896" cy="1212737"/>
          </a:xfrm>
        </p:spPr>
        <p:txBody>
          <a:bodyPr>
            <a:normAutofit/>
          </a:bodyPr>
          <a:lstStyle/>
          <a:p>
            <a:r>
              <a:rPr lang="en-US" b="1" dirty="0">
                <a:solidFill>
                  <a:schemeClr val="bg1"/>
                </a:solidFill>
              </a:rPr>
              <a:t>Strings</a:t>
            </a:r>
          </a:p>
        </p:txBody>
      </p:sp>
    </p:spTree>
    <p:extLst>
      <p:ext uri="{BB962C8B-B14F-4D97-AF65-F5344CB8AC3E}">
        <p14:creationId xmlns:p14="http://schemas.microsoft.com/office/powerpoint/2010/main" val="270163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objects</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838199" y="1690689"/>
            <a:ext cx="4499920" cy="1177772"/>
          </a:xfrm>
        </p:spPr>
        <p:txBody>
          <a:bodyPr>
            <a:normAutofit lnSpcReduction="10000"/>
          </a:bodyPr>
          <a:lstStyle/>
          <a:p>
            <a:pPr marL="0" indent="0" algn="just">
              <a:buNone/>
            </a:pPr>
            <a:r>
              <a:rPr lang="en-US" dirty="0">
                <a:solidFill>
                  <a:schemeClr val="bg1"/>
                </a:solidFill>
              </a:rPr>
              <a:t>An real world entity that has state behavior and identity is known as object.</a:t>
            </a:r>
          </a:p>
          <a:p>
            <a:pPr marL="0" indent="0">
              <a:buNone/>
            </a:pPr>
            <a:endParaRPr lang="en-US" dirty="0">
              <a:solidFill>
                <a:schemeClr val="bg1"/>
              </a:solidFill>
            </a:endParaRPr>
          </a:p>
        </p:txBody>
      </p:sp>
      <p:cxnSp>
        <p:nvCxnSpPr>
          <p:cNvPr id="6" name="Straight Connector 5">
            <a:extLst>
              <a:ext uri="{FF2B5EF4-FFF2-40B4-BE49-F238E27FC236}">
                <a16:creationId xmlns:a16="http://schemas.microsoft.com/office/drawing/2014/main" id="{80FE98AA-79C3-184F-BCAC-3ECF59FC62AA}"/>
              </a:ext>
            </a:extLst>
          </p:cNvPr>
          <p:cNvCxnSpPr>
            <a:cxnSpLocks/>
          </p:cNvCxnSpPr>
          <p:nvPr/>
        </p:nvCxnSpPr>
        <p:spPr>
          <a:xfrm>
            <a:off x="6472882" y="2154194"/>
            <a:ext cx="0" cy="3319849"/>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32BC838-3433-9742-A1B7-3A80294F66ED}"/>
              </a:ext>
            </a:extLst>
          </p:cNvPr>
          <p:cNvCxnSpPr>
            <a:cxnSpLocks/>
          </p:cNvCxnSpPr>
          <p:nvPr/>
        </p:nvCxnSpPr>
        <p:spPr>
          <a:xfrm>
            <a:off x="6472882" y="2669059"/>
            <a:ext cx="1099751"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155C629-7D27-5141-A0C2-EA327879AB28}"/>
              </a:ext>
            </a:extLst>
          </p:cNvPr>
          <p:cNvCxnSpPr>
            <a:cxnSpLocks/>
          </p:cNvCxnSpPr>
          <p:nvPr/>
        </p:nvCxnSpPr>
        <p:spPr>
          <a:xfrm>
            <a:off x="5286634" y="3562865"/>
            <a:ext cx="1099751"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972CF41-ADD4-0E49-959F-12B6E7F2590B}"/>
              </a:ext>
            </a:extLst>
          </p:cNvPr>
          <p:cNvCxnSpPr>
            <a:cxnSpLocks/>
          </p:cNvCxnSpPr>
          <p:nvPr/>
        </p:nvCxnSpPr>
        <p:spPr>
          <a:xfrm>
            <a:off x="6472882" y="4625546"/>
            <a:ext cx="1099751"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8A3A6F8B-187A-FF4B-94AF-C5CC0ADB8250}"/>
              </a:ext>
            </a:extLst>
          </p:cNvPr>
          <p:cNvSpPr/>
          <p:nvPr/>
        </p:nvSpPr>
        <p:spPr>
          <a:xfrm>
            <a:off x="7572633" y="2154194"/>
            <a:ext cx="3148914" cy="1087394"/>
          </a:xfrm>
          <a:prstGeom prst="round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2400" b="1" dirty="0"/>
              <a:t>State</a:t>
            </a:r>
          </a:p>
          <a:p>
            <a:r>
              <a:rPr lang="en-US" sz="2000" dirty="0"/>
              <a:t>It is the data (value) of an object</a:t>
            </a:r>
          </a:p>
        </p:txBody>
      </p:sp>
      <p:sp>
        <p:nvSpPr>
          <p:cNvPr id="15" name="Rounded Rectangle 14">
            <a:extLst>
              <a:ext uri="{FF2B5EF4-FFF2-40B4-BE49-F238E27FC236}">
                <a16:creationId xmlns:a16="http://schemas.microsoft.com/office/drawing/2014/main" id="{41991CC8-1D7B-214A-B88B-62AF5E114F18}"/>
              </a:ext>
            </a:extLst>
          </p:cNvPr>
          <p:cNvSpPr/>
          <p:nvPr/>
        </p:nvSpPr>
        <p:spPr>
          <a:xfrm>
            <a:off x="2137720" y="3019168"/>
            <a:ext cx="3148914" cy="1087394"/>
          </a:xfrm>
          <a:prstGeom prst="round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2400" b="1" dirty="0"/>
              <a:t>Behavior</a:t>
            </a:r>
          </a:p>
          <a:p>
            <a:r>
              <a:rPr lang="en-US" sz="2000" dirty="0"/>
              <a:t>It is the functionality of an object</a:t>
            </a:r>
          </a:p>
        </p:txBody>
      </p:sp>
      <p:sp>
        <p:nvSpPr>
          <p:cNvPr id="16" name="Rounded Rectangle 15">
            <a:extLst>
              <a:ext uri="{FF2B5EF4-FFF2-40B4-BE49-F238E27FC236}">
                <a16:creationId xmlns:a16="http://schemas.microsoft.com/office/drawing/2014/main" id="{4E6E1A7F-1EE9-6349-BD9C-F0B827033B3E}"/>
              </a:ext>
            </a:extLst>
          </p:cNvPr>
          <p:cNvSpPr/>
          <p:nvPr/>
        </p:nvSpPr>
        <p:spPr>
          <a:xfrm>
            <a:off x="7597346" y="4081848"/>
            <a:ext cx="4302212" cy="1392187"/>
          </a:xfrm>
          <a:prstGeom prst="round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2400" b="1" dirty="0"/>
              <a:t>Identity</a:t>
            </a:r>
          </a:p>
          <a:p>
            <a:r>
              <a:rPr lang="en-US" sz="2000" dirty="0"/>
              <a:t>The object identity is typically implemented via a unique ID that is used internally by JVM</a:t>
            </a:r>
          </a:p>
        </p:txBody>
      </p:sp>
    </p:spTree>
    <p:extLst>
      <p:ext uri="{BB962C8B-B14F-4D97-AF65-F5344CB8AC3E}">
        <p14:creationId xmlns:p14="http://schemas.microsoft.com/office/powerpoint/2010/main" val="1694729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dissolv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ppt_x"/>
                                          </p:val>
                                        </p:tav>
                                        <p:tav tm="100000">
                                          <p:val>
                                            <p:strVal val="#ppt_x"/>
                                          </p:val>
                                        </p:tav>
                                      </p:tavLst>
                                    </p:anim>
                                    <p:anim calcmode="lin" valueType="num">
                                      <p:cBhvr additive="base">
                                        <p:cTn id="13" dur="500" fill="hold"/>
                                        <p:tgtEl>
                                          <p:spTgt spid="6"/>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additive="base">
                                        <p:cTn id="16" dur="500" fill="hold"/>
                                        <p:tgtEl>
                                          <p:spTgt spid="10"/>
                                        </p:tgtEl>
                                        <p:attrNameLst>
                                          <p:attrName>ppt_x</p:attrName>
                                        </p:attrNameLst>
                                      </p:cBhvr>
                                      <p:tavLst>
                                        <p:tav tm="0">
                                          <p:val>
                                            <p:strVal val="#ppt_x"/>
                                          </p:val>
                                        </p:tav>
                                        <p:tav tm="100000">
                                          <p:val>
                                            <p:strVal val="#ppt_x"/>
                                          </p:val>
                                        </p:tav>
                                      </p:tavLst>
                                    </p:anim>
                                    <p:anim calcmode="lin" valueType="num">
                                      <p:cBhvr additive="base">
                                        <p:cTn id="17"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blinds(horizontal)">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blinds(horizontal)">
                                      <p:cBhvr>
                                        <p:cTn id="27" dur="500"/>
                                        <p:tgtEl>
                                          <p:spTgt spid="12"/>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blinds(horizontal)">
                                      <p:cBhvr>
                                        <p:cTn id="30" dur="500"/>
                                        <p:tgtEl>
                                          <p:spTgt spid="15"/>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blinds(horizontal)">
                                      <p:cBhvr>
                                        <p:cTn id="35" dur="500"/>
                                        <p:tgtEl>
                                          <p:spTgt spid="13"/>
                                        </p:tgtEl>
                                      </p:cBhvr>
                                    </p:animEffect>
                                  </p:childTnLst>
                                </p:cTn>
                              </p:par>
                              <p:par>
                                <p:cTn id="36" presetID="3" presetClass="entr" presetSubtype="10" fill="hold" grpId="0" nodeType="with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blinds(horizontal)">
                                      <p:cBhvr>
                                        <p:cTn id="3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14" grpId="0" animBg="1"/>
      <p:bldP spid="15" grpId="0" animBg="1"/>
      <p:bldP spid="16"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Strings in Java</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0" indent="0" algn="just">
              <a:buNone/>
            </a:pPr>
            <a:r>
              <a:rPr lang="en-US" sz="2400" dirty="0">
                <a:solidFill>
                  <a:schemeClr val="bg1"/>
                </a:solidFill>
              </a:rPr>
              <a:t>Java String is a sequence of characters.</a:t>
            </a:r>
          </a:p>
          <a:p>
            <a:pPr marL="0" indent="0" algn="just">
              <a:buNone/>
            </a:pPr>
            <a:r>
              <a:rPr lang="en-US" sz="2400" dirty="0">
                <a:solidFill>
                  <a:schemeClr val="bg1"/>
                </a:solidFill>
              </a:rPr>
              <a:t>They are objects of type String class.</a:t>
            </a:r>
          </a:p>
          <a:p>
            <a:pPr marL="0" indent="0" algn="just">
              <a:buNone/>
            </a:pPr>
            <a:r>
              <a:rPr lang="en-US" sz="2400" dirty="0">
                <a:solidFill>
                  <a:schemeClr val="bg1"/>
                </a:solidFill>
              </a:rPr>
              <a:t>Once a String object is created, it cannot be changed. Strings are immutable.</a:t>
            </a:r>
          </a:p>
          <a:p>
            <a:pPr marL="0" indent="0" algn="just">
              <a:buNone/>
            </a:pPr>
            <a:endParaRPr lang="en-US" sz="2400" dirty="0">
              <a:solidFill>
                <a:schemeClr val="bg1"/>
              </a:solidFill>
            </a:endParaRPr>
          </a:p>
          <a:p>
            <a:pPr marL="0" indent="0" algn="just">
              <a:buNone/>
            </a:pPr>
            <a:endParaRPr lang="en-US" dirty="0">
              <a:solidFill>
                <a:schemeClr val="bg1"/>
              </a:solidFill>
            </a:endParaRPr>
          </a:p>
        </p:txBody>
      </p:sp>
    </p:spTree>
    <p:extLst>
      <p:ext uri="{BB962C8B-B14F-4D97-AF65-F5344CB8AC3E}">
        <p14:creationId xmlns:p14="http://schemas.microsoft.com/office/powerpoint/2010/main" val="27889146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Immutability of Strings</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0" indent="0" algn="just">
              <a:buNone/>
            </a:pPr>
            <a:r>
              <a:rPr lang="en-US" sz="2400" dirty="0">
                <a:solidFill>
                  <a:schemeClr val="bg1"/>
                </a:solidFill>
              </a:rPr>
              <a:t>Java String are immutable for several reasons.</a:t>
            </a:r>
          </a:p>
          <a:p>
            <a:pPr marL="0" indent="0" algn="just">
              <a:buNone/>
            </a:pPr>
            <a:r>
              <a:rPr lang="en-US" sz="2400" dirty="0">
                <a:solidFill>
                  <a:schemeClr val="bg1"/>
                </a:solidFill>
              </a:rPr>
              <a:t>Security: Strings are used for network connection and for database connection. To avoid the access to these connections from external users, Strings are immutable.</a:t>
            </a:r>
          </a:p>
          <a:p>
            <a:pPr marL="0" indent="0" algn="just">
              <a:buNone/>
            </a:pPr>
            <a:r>
              <a:rPr lang="en-US" sz="2400" dirty="0">
                <a:solidFill>
                  <a:schemeClr val="bg1"/>
                </a:solidFill>
              </a:rPr>
              <a:t>Synchronization: Immutability of Strings automatically makes system thread safe to solve the synchronization problem.</a:t>
            </a:r>
          </a:p>
          <a:p>
            <a:pPr marL="0" indent="0" algn="just">
              <a:buNone/>
            </a:pPr>
            <a:r>
              <a:rPr lang="en-US" sz="2400" dirty="0">
                <a:solidFill>
                  <a:schemeClr val="bg1"/>
                </a:solidFill>
              </a:rPr>
              <a:t>Caching: If two String objects are having the same value, and you need only one string, then the two objects will point to the same memory location pointing same String object.</a:t>
            </a:r>
          </a:p>
          <a:p>
            <a:pPr marL="0" indent="0" algn="just">
              <a:buNone/>
            </a:pPr>
            <a:endParaRPr lang="en-US" dirty="0">
              <a:solidFill>
                <a:schemeClr val="bg1"/>
              </a:solidFill>
            </a:endParaRPr>
          </a:p>
        </p:txBody>
      </p:sp>
    </p:spTree>
    <p:extLst>
      <p:ext uri="{BB962C8B-B14F-4D97-AF65-F5344CB8AC3E}">
        <p14:creationId xmlns:p14="http://schemas.microsoft.com/office/powerpoint/2010/main" val="5541343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B0FD09-EBB1-8F47-8610-4ED6A46AC2E6}"/>
              </a:ext>
            </a:extLst>
          </p:cNvPr>
          <p:cNvSpPr/>
          <p:nvPr/>
        </p:nvSpPr>
        <p:spPr>
          <a:xfrm rot="5400000">
            <a:off x="3468619" y="3015780"/>
            <a:ext cx="1655762" cy="567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Icon&#10;&#10;Description automatically generated">
            <a:extLst>
              <a:ext uri="{FF2B5EF4-FFF2-40B4-BE49-F238E27FC236}">
                <a16:creationId xmlns:a16="http://schemas.microsoft.com/office/drawing/2014/main" id="{45793198-7054-AD4F-B80D-7B7997BF4FAA}"/>
              </a:ext>
            </a:extLst>
          </p:cNvPr>
          <p:cNvPicPr>
            <a:picLocks noChangeAspect="1"/>
          </p:cNvPicPr>
          <p:nvPr/>
        </p:nvPicPr>
        <p:blipFill>
          <a:blip r:embed="rId2"/>
          <a:stretch>
            <a:fillRect/>
          </a:stretch>
        </p:blipFill>
        <p:spPr>
          <a:xfrm>
            <a:off x="1140940" y="1609044"/>
            <a:ext cx="2603500" cy="2870200"/>
          </a:xfrm>
          <a:prstGeom prst="rect">
            <a:avLst/>
          </a:prstGeom>
        </p:spPr>
      </p:pic>
      <p:sp>
        <p:nvSpPr>
          <p:cNvPr id="9" name="Title 8">
            <a:extLst>
              <a:ext uri="{FF2B5EF4-FFF2-40B4-BE49-F238E27FC236}">
                <a16:creationId xmlns:a16="http://schemas.microsoft.com/office/drawing/2014/main" id="{18F6D29A-3FA4-7642-8D78-0E393FD5653E}"/>
              </a:ext>
            </a:extLst>
          </p:cNvPr>
          <p:cNvSpPr>
            <a:spLocks noGrp="1"/>
          </p:cNvSpPr>
          <p:nvPr>
            <p:ph type="ctrTitle"/>
          </p:nvPr>
        </p:nvSpPr>
        <p:spPr>
          <a:xfrm>
            <a:off x="4436076" y="2338921"/>
            <a:ext cx="7307896" cy="1212737"/>
          </a:xfrm>
        </p:spPr>
        <p:txBody>
          <a:bodyPr>
            <a:normAutofit/>
          </a:bodyPr>
          <a:lstStyle/>
          <a:p>
            <a:r>
              <a:rPr lang="en-US" b="1" dirty="0">
                <a:solidFill>
                  <a:schemeClr val="bg1"/>
                </a:solidFill>
              </a:rPr>
              <a:t>Constructor</a:t>
            </a:r>
          </a:p>
        </p:txBody>
      </p:sp>
    </p:spTree>
    <p:extLst>
      <p:ext uri="{BB962C8B-B14F-4D97-AF65-F5344CB8AC3E}">
        <p14:creationId xmlns:p14="http://schemas.microsoft.com/office/powerpoint/2010/main" val="1975591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What is A Constructor?</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0" indent="0" algn="just">
              <a:buNone/>
            </a:pPr>
            <a:r>
              <a:rPr lang="en-US" sz="2400" dirty="0">
                <a:solidFill>
                  <a:schemeClr val="bg1"/>
                </a:solidFill>
              </a:rPr>
              <a:t>Constructor is used in the creation of an object</a:t>
            </a:r>
          </a:p>
          <a:p>
            <a:pPr marL="0" indent="0" algn="just">
              <a:buNone/>
            </a:pPr>
            <a:r>
              <a:rPr lang="en-US" sz="2400" dirty="0">
                <a:solidFill>
                  <a:schemeClr val="bg1"/>
                </a:solidFill>
              </a:rPr>
              <a:t>It is the block of code used to initialize an object</a:t>
            </a:r>
          </a:p>
          <a:p>
            <a:pPr marL="0" indent="0" algn="just">
              <a:buNone/>
            </a:pPr>
            <a:r>
              <a:rPr lang="en-US" sz="2400" dirty="0">
                <a:solidFill>
                  <a:schemeClr val="bg1"/>
                </a:solidFill>
              </a:rPr>
              <a:t>Constructor must have the same name as the class it is in, and it does not have any return type.</a:t>
            </a:r>
          </a:p>
          <a:p>
            <a:pPr marL="0" indent="0" algn="just">
              <a:buNone/>
            </a:pPr>
            <a:r>
              <a:rPr lang="en-US" sz="2400" dirty="0">
                <a:solidFill>
                  <a:schemeClr val="bg1"/>
                </a:solidFill>
              </a:rPr>
              <a:t>Constructor gets executed when an object of a class is being created.</a:t>
            </a:r>
          </a:p>
          <a:p>
            <a:pPr marL="0" indent="0" algn="just">
              <a:buNone/>
            </a:pPr>
            <a:r>
              <a:rPr lang="en-US" sz="2400" dirty="0">
                <a:solidFill>
                  <a:schemeClr val="bg1"/>
                </a:solidFill>
              </a:rPr>
              <a:t>Constructors are of two types</a:t>
            </a:r>
          </a:p>
          <a:p>
            <a:pPr marL="0" indent="0" algn="just">
              <a:buNone/>
            </a:pPr>
            <a:endParaRPr lang="en-US" dirty="0">
              <a:solidFill>
                <a:schemeClr val="bg1"/>
              </a:solidFill>
            </a:endParaRPr>
          </a:p>
        </p:txBody>
      </p:sp>
      <p:sp>
        <p:nvSpPr>
          <p:cNvPr id="4" name="Rectangle 3">
            <a:extLst>
              <a:ext uri="{FF2B5EF4-FFF2-40B4-BE49-F238E27FC236}">
                <a16:creationId xmlns:a16="http://schemas.microsoft.com/office/drawing/2014/main" id="{C58DB3C1-D1F3-7F4D-810E-E857C64CEBF8}"/>
              </a:ext>
            </a:extLst>
          </p:cNvPr>
          <p:cNvSpPr/>
          <p:nvPr/>
        </p:nvSpPr>
        <p:spPr>
          <a:xfrm>
            <a:off x="6226088" y="3429000"/>
            <a:ext cx="4162167" cy="4572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Default Constructor</a:t>
            </a:r>
          </a:p>
        </p:txBody>
      </p:sp>
      <p:sp>
        <p:nvSpPr>
          <p:cNvPr id="5" name="Rectangle 4">
            <a:extLst>
              <a:ext uri="{FF2B5EF4-FFF2-40B4-BE49-F238E27FC236}">
                <a16:creationId xmlns:a16="http://schemas.microsoft.com/office/drawing/2014/main" id="{A436F3FD-489A-6E46-9B34-E050AA30D31C}"/>
              </a:ext>
            </a:extLst>
          </p:cNvPr>
          <p:cNvSpPr/>
          <p:nvPr/>
        </p:nvSpPr>
        <p:spPr>
          <a:xfrm>
            <a:off x="5138694" y="4725601"/>
            <a:ext cx="4162167" cy="4572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Parameterized Constructor</a:t>
            </a:r>
          </a:p>
        </p:txBody>
      </p:sp>
      <p:cxnSp>
        <p:nvCxnSpPr>
          <p:cNvPr id="6" name="Straight Connector 5">
            <a:extLst>
              <a:ext uri="{FF2B5EF4-FFF2-40B4-BE49-F238E27FC236}">
                <a16:creationId xmlns:a16="http://schemas.microsoft.com/office/drawing/2014/main" id="{9C0BDCA0-E260-1845-BFE2-E24B20EA16BE}"/>
              </a:ext>
            </a:extLst>
          </p:cNvPr>
          <p:cNvCxnSpPr>
            <a:endCxn id="5" idx="1"/>
          </p:cNvCxnSpPr>
          <p:nvPr/>
        </p:nvCxnSpPr>
        <p:spPr>
          <a:xfrm>
            <a:off x="4249008" y="3628510"/>
            <a:ext cx="889686" cy="132569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6EB87C8-98F5-734A-AB41-80355D2F1C6B}"/>
              </a:ext>
            </a:extLst>
          </p:cNvPr>
          <p:cNvCxnSpPr/>
          <p:nvPr/>
        </p:nvCxnSpPr>
        <p:spPr>
          <a:xfrm>
            <a:off x="4261365" y="3628510"/>
            <a:ext cx="195236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9874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fill="hold"/>
                                        <p:tgtEl>
                                          <p:spTgt spid="5"/>
                                        </p:tgtEl>
                                        <p:attrNameLst>
                                          <p:attrName>ppt_x</p:attrName>
                                        </p:attrNameLst>
                                      </p:cBhvr>
                                      <p:tavLst>
                                        <p:tav tm="0">
                                          <p:val>
                                            <p:strVal val="#ppt_x"/>
                                          </p:val>
                                        </p:tav>
                                        <p:tav tm="100000">
                                          <p:val>
                                            <p:strVal val="#ppt_x"/>
                                          </p:val>
                                        </p:tav>
                                      </p:tavLst>
                                    </p:anim>
                                    <p:anim calcmode="lin" valueType="num">
                                      <p:cBhvr additive="base">
                                        <p:cTn id="2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Rules for using Constructors</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algn="just">
              <a:buFont typeface="Wingdings" pitchFamily="2" charset="2"/>
              <a:buChar char="Ø"/>
            </a:pPr>
            <a:r>
              <a:rPr lang="en-US" sz="2400" dirty="0">
                <a:solidFill>
                  <a:schemeClr val="bg1"/>
                </a:solidFill>
              </a:rPr>
              <a:t>The name of the constructor should be same as that of the class name.</a:t>
            </a:r>
          </a:p>
          <a:p>
            <a:pPr algn="just">
              <a:buFont typeface="Wingdings" pitchFamily="2" charset="2"/>
              <a:buChar char="Ø"/>
            </a:pPr>
            <a:r>
              <a:rPr lang="en-US" sz="2400" dirty="0">
                <a:solidFill>
                  <a:schemeClr val="bg1"/>
                </a:solidFill>
              </a:rPr>
              <a:t>A constructor can not be declared as final, static, synchronized or abstract.</a:t>
            </a:r>
          </a:p>
          <a:p>
            <a:pPr algn="just">
              <a:buFont typeface="Wingdings" pitchFamily="2" charset="2"/>
              <a:buChar char="Ø"/>
            </a:pPr>
            <a:r>
              <a:rPr lang="en-US" sz="2400" dirty="0">
                <a:solidFill>
                  <a:schemeClr val="bg1"/>
                </a:solidFill>
              </a:rPr>
              <a:t>It cannot have an explicit return type.</a:t>
            </a:r>
          </a:p>
          <a:p>
            <a:pPr algn="just">
              <a:buFont typeface="Wingdings" pitchFamily="2" charset="2"/>
              <a:buChar char="Ø"/>
            </a:pPr>
            <a:r>
              <a:rPr lang="en-US" sz="2400" dirty="0">
                <a:solidFill>
                  <a:schemeClr val="bg1"/>
                </a:solidFill>
              </a:rPr>
              <a:t>A constructor can have an access modifier to control the access.</a:t>
            </a:r>
          </a:p>
        </p:txBody>
      </p:sp>
    </p:spTree>
    <p:extLst>
      <p:ext uri="{BB962C8B-B14F-4D97-AF65-F5344CB8AC3E}">
        <p14:creationId xmlns:p14="http://schemas.microsoft.com/office/powerpoint/2010/main" val="1097152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Default Constructor</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0" indent="0" algn="just">
              <a:buNone/>
            </a:pPr>
            <a:r>
              <a:rPr lang="en-US" sz="2400" dirty="0">
                <a:solidFill>
                  <a:schemeClr val="bg1"/>
                </a:solidFill>
              </a:rPr>
              <a:t>A constructor with no arguments is called a default constructor. </a:t>
            </a:r>
          </a:p>
          <a:p>
            <a:pPr marL="0" indent="0" algn="just">
              <a:buNone/>
            </a:pPr>
            <a:r>
              <a:rPr lang="en-US" sz="2400" dirty="0">
                <a:solidFill>
                  <a:schemeClr val="bg1"/>
                </a:solidFill>
              </a:rPr>
              <a:t>If we do not create a constructor of a class, Java creates a default constructor with data members which has values like zero, null, etc.</a:t>
            </a:r>
          </a:p>
          <a:p>
            <a:pPr marL="0" indent="0" algn="just">
              <a:buNone/>
            </a:pPr>
            <a:r>
              <a:rPr lang="en-US" sz="2400" dirty="0">
                <a:solidFill>
                  <a:schemeClr val="bg1"/>
                </a:solidFill>
              </a:rPr>
              <a:t>But, if we specify a constructor with no arguments, it will be a default constructor or a no argument constructor which is another name for default constructor. </a:t>
            </a:r>
          </a:p>
          <a:p>
            <a:pPr marL="0" indent="0" algn="just">
              <a:buNone/>
            </a:pPr>
            <a:endParaRPr lang="en-US" sz="2400" dirty="0">
              <a:solidFill>
                <a:schemeClr val="bg1"/>
              </a:solidFill>
            </a:endParaRPr>
          </a:p>
        </p:txBody>
      </p:sp>
      <p:pic>
        <p:nvPicPr>
          <p:cNvPr id="4" name="Picture 3">
            <a:extLst>
              <a:ext uri="{FF2B5EF4-FFF2-40B4-BE49-F238E27FC236}">
                <a16:creationId xmlns:a16="http://schemas.microsoft.com/office/drawing/2014/main" id="{A12EF32C-3E1A-AC4A-8242-767C99171D5E}"/>
              </a:ext>
            </a:extLst>
          </p:cNvPr>
          <p:cNvPicPr>
            <a:picLocks noChangeAspect="1"/>
          </p:cNvPicPr>
          <p:nvPr/>
        </p:nvPicPr>
        <p:blipFill>
          <a:blip r:embed="rId2"/>
          <a:stretch>
            <a:fillRect/>
          </a:stretch>
        </p:blipFill>
        <p:spPr>
          <a:xfrm>
            <a:off x="556053" y="3352800"/>
            <a:ext cx="6516259" cy="2705100"/>
          </a:xfrm>
          <a:prstGeom prst="rect">
            <a:avLst/>
          </a:prstGeom>
        </p:spPr>
      </p:pic>
    </p:spTree>
    <p:extLst>
      <p:ext uri="{BB962C8B-B14F-4D97-AF65-F5344CB8AC3E}">
        <p14:creationId xmlns:p14="http://schemas.microsoft.com/office/powerpoint/2010/main" val="3055789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Parameterized Constructor</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0" indent="0" algn="just">
              <a:buNone/>
            </a:pPr>
            <a:r>
              <a:rPr lang="en-US" sz="2400" dirty="0">
                <a:solidFill>
                  <a:schemeClr val="bg1"/>
                </a:solidFill>
              </a:rPr>
              <a:t>A constructor which has arguments is called as a parametrized constructor. </a:t>
            </a:r>
          </a:p>
          <a:p>
            <a:pPr marL="0" indent="0" algn="just">
              <a:buNone/>
            </a:pPr>
            <a:r>
              <a:rPr lang="en-US" sz="2400" dirty="0">
                <a:solidFill>
                  <a:schemeClr val="bg1"/>
                </a:solidFill>
              </a:rPr>
              <a:t>It is used to assign values to distinct objects. </a:t>
            </a:r>
          </a:p>
        </p:txBody>
      </p:sp>
      <p:pic>
        <p:nvPicPr>
          <p:cNvPr id="5" name="Picture 4" descr="Text&#10;&#10;Description automatically generated">
            <a:extLst>
              <a:ext uri="{FF2B5EF4-FFF2-40B4-BE49-F238E27FC236}">
                <a16:creationId xmlns:a16="http://schemas.microsoft.com/office/drawing/2014/main" id="{9E0F3926-D9DE-8649-AE80-766CB1156CCC}"/>
              </a:ext>
            </a:extLst>
          </p:cNvPr>
          <p:cNvPicPr>
            <a:picLocks noChangeAspect="1"/>
          </p:cNvPicPr>
          <p:nvPr/>
        </p:nvPicPr>
        <p:blipFill>
          <a:blip r:embed="rId2"/>
          <a:stretch>
            <a:fillRect/>
          </a:stretch>
        </p:blipFill>
        <p:spPr>
          <a:xfrm>
            <a:off x="556054" y="2215831"/>
            <a:ext cx="7281905" cy="4277045"/>
          </a:xfrm>
          <a:prstGeom prst="rect">
            <a:avLst/>
          </a:prstGeom>
        </p:spPr>
      </p:pic>
    </p:spTree>
    <p:extLst>
      <p:ext uri="{BB962C8B-B14F-4D97-AF65-F5344CB8AC3E}">
        <p14:creationId xmlns:p14="http://schemas.microsoft.com/office/powerpoint/2010/main" val="3315278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this keyword</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0" indent="0" algn="just">
              <a:buNone/>
            </a:pPr>
            <a:r>
              <a:rPr lang="en-US" sz="2400" dirty="0">
                <a:solidFill>
                  <a:schemeClr val="bg1"/>
                </a:solidFill>
              </a:rPr>
              <a:t>this keyword in Java represents the current instance of a class. </a:t>
            </a:r>
          </a:p>
          <a:p>
            <a:pPr marL="0" indent="0" algn="just">
              <a:buNone/>
            </a:pPr>
            <a:r>
              <a:rPr lang="en-US" sz="2400" dirty="0">
                <a:solidFill>
                  <a:schemeClr val="bg1"/>
                </a:solidFill>
              </a:rPr>
              <a:t>It is mainly used to access other members of the same class.</a:t>
            </a:r>
          </a:p>
          <a:p>
            <a:pPr marL="0" indent="0" algn="just">
              <a:buNone/>
            </a:pPr>
            <a:r>
              <a:rPr lang="en-US" sz="2400" dirty="0">
                <a:solidFill>
                  <a:schemeClr val="bg1"/>
                </a:solidFill>
              </a:rPr>
              <a:t>The main motto of using this keyword is to differentiate the formal parameter and data members of the class. </a:t>
            </a:r>
          </a:p>
          <a:p>
            <a:pPr marL="0" indent="0" algn="just">
              <a:buNone/>
            </a:pPr>
            <a:r>
              <a:rPr lang="en-US" sz="2400" dirty="0">
                <a:solidFill>
                  <a:schemeClr val="bg1"/>
                </a:solidFill>
              </a:rPr>
              <a:t>If in case, the formal parameter and data members of the class are the same, then it leads to ambiguity. </a:t>
            </a:r>
          </a:p>
          <a:p>
            <a:pPr marL="0" indent="0" algn="just">
              <a:buNone/>
            </a:pPr>
            <a:r>
              <a:rPr lang="en-US" sz="2400" dirty="0">
                <a:solidFill>
                  <a:schemeClr val="bg1"/>
                </a:solidFill>
              </a:rPr>
              <a:t>So, in order to differentiate between formal parameter and data member of the class, the data member of the class must be preceded by the “this” keyword.</a:t>
            </a:r>
          </a:p>
          <a:p>
            <a:pPr marL="0" indent="0" algn="just">
              <a:buNone/>
            </a:pPr>
            <a:r>
              <a:rPr lang="en-US" sz="2400" dirty="0">
                <a:solidFill>
                  <a:schemeClr val="bg1"/>
                </a:solidFill>
              </a:rPr>
              <a:t>this keyword can be used in two ways:</a:t>
            </a:r>
          </a:p>
          <a:p>
            <a:pPr lvl="1" algn="just">
              <a:buFont typeface="Wingdings" pitchFamily="2" charset="2"/>
              <a:buChar char="Ø"/>
            </a:pPr>
            <a:r>
              <a:rPr lang="en-US" sz="2000" dirty="0">
                <a:solidFill>
                  <a:schemeClr val="bg1"/>
                </a:solidFill>
              </a:rPr>
              <a:t>this</a:t>
            </a:r>
          </a:p>
          <a:p>
            <a:pPr lvl="1" algn="just">
              <a:buFont typeface="Wingdings" pitchFamily="2" charset="2"/>
              <a:buChar char="Ø"/>
            </a:pPr>
            <a:r>
              <a:rPr lang="en-US" sz="2000" dirty="0">
                <a:solidFill>
                  <a:schemeClr val="bg1"/>
                </a:solidFill>
              </a:rPr>
              <a:t>this ()</a:t>
            </a:r>
          </a:p>
        </p:txBody>
      </p:sp>
    </p:spTree>
    <p:extLst>
      <p:ext uri="{BB962C8B-B14F-4D97-AF65-F5344CB8AC3E}">
        <p14:creationId xmlns:p14="http://schemas.microsoft.com/office/powerpoint/2010/main" val="9004070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this keyword</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457200" indent="-457200" algn="just">
              <a:buAutoNum type="arabicPeriod"/>
            </a:pPr>
            <a:r>
              <a:rPr lang="en-US" sz="2400" dirty="0">
                <a:solidFill>
                  <a:schemeClr val="bg1"/>
                </a:solidFill>
              </a:rPr>
              <a:t>this </a:t>
            </a:r>
          </a:p>
          <a:p>
            <a:pPr marL="0" indent="0" algn="just">
              <a:buNone/>
            </a:pPr>
            <a:r>
              <a:rPr lang="en-US" sz="2400" dirty="0">
                <a:solidFill>
                  <a:schemeClr val="bg1"/>
                </a:solidFill>
              </a:rPr>
              <a:t>It can be used to differentiate variable of the class and formal parameters of method or constructor. </a:t>
            </a:r>
          </a:p>
          <a:p>
            <a:pPr marL="0" indent="0" algn="just">
              <a:buNone/>
            </a:pPr>
            <a:r>
              <a:rPr lang="en-US" sz="2400" dirty="0">
                <a:solidFill>
                  <a:schemeClr val="bg1"/>
                </a:solidFill>
              </a:rPr>
              <a:t>Not only that,  but it also always points to the current class object. </a:t>
            </a:r>
          </a:p>
          <a:p>
            <a:pPr marL="0" indent="0" algn="just">
              <a:buNone/>
            </a:pPr>
            <a:endParaRPr lang="en-US" sz="2400" dirty="0">
              <a:solidFill>
                <a:schemeClr val="bg1"/>
              </a:solidFill>
            </a:endParaRPr>
          </a:p>
          <a:p>
            <a:pPr marL="0" indent="0" algn="just">
              <a:buNone/>
            </a:pPr>
            <a:r>
              <a:rPr lang="en-US" sz="2400" dirty="0">
                <a:solidFill>
                  <a:schemeClr val="bg1"/>
                </a:solidFill>
              </a:rPr>
              <a:t>2. this ()</a:t>
            </a:r>
          </a:p>
          <a:p>
            <a:pPr marL="0" indent="0" algn="just">
              <a:buNone/>
            </a:pPr>
            <a:r>
              <a:rPr lang="en-US" sz="2000" dirty="0">
                <a:solidFill>
                  <a:schemeClr val="bg1"/>
                </a:solidFill>
              </a:rPr>
              <a:t>It can be used to call one constructor within another without creating the objects multiple times for the same class.</a:t>
            </a:r>
          </a:p>
        </p:txBody>
      </p:sp>
    </p:spTree>
    <p:extLst>
      <p:ext uri="{BB962C8B-B14F-4D97-AF65-F5344CB8AC3E}">
        <p14:creationId xmlns:p14="http://schemas.microsoft.com/office/powerpoint/2010/main" val="102245566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Constructor v/s Method</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6268401" y="1814513"/>
            <a:ext cx="5631482" cy="4351338"/>
          </a:xfrm>
        </p:spPr>
        <p:txBody>
          <a:bodyPr/>
          <a:lstStyle/>
          <a:p>
            <a:pPr marL="0" indent="0">
              <a:buNone/>
            </a:pPr>
            <a:r>
              <a:rPr lang="en-US" dirty="0">
                <a:solidFill>
                  <a:schemeClr val="bg1"/>
                </a:solidFill>
              </a:rPr>
              <a:t>Method name need not be same as the class name.</a:t>
            </a:r>
          </a:p>
          <a:p>
            <a:pPr marL="0" indent="0">
              <a:buNone/>
            </a:pPr>
            <a:r>
              <a:rPr lang="en-US" dirty="0">
                <a:solidFill>
                  <a:schemeClr val="bg1"/>
                </a:solidFill>
              </a:rPr>
              <a:t>Method has a return type.</a:t>
            </a:r>
          </a:p>
          <a:p>
            <a:pPr marL="0" indent="0">
              <a:buNone/>
            </a:pPr>
            <a:r>
              <a:rPr lang="en-US" dirty="0">
                <a:solidFill>
                  <a:schemeClr val="bg1"/>
                </a:solidFill>
              </a:rPr>
              <a:t>You can call a method any number of times.</a:t>
            </a:r>
          </a:p>
        </p:txBody>
      </p:sp>
      <p:sp>
        <p:nvSpPr>
          <p:cNvPr id="4" name="Content Placeholder 6">
            <a:extLst>
              <a:ext uri="{FF2B5EF4-FFF2-40B4-BE49-F238E27FC236}">
                <a16:creationId xmlns:a16="http://schemas.microsoft.com/office/drawing/2014/main" id="{6D610C28-7DE8-C349-9BD4-C65D4C38F83B}"/>
              </a:ext>
            </a:extLst>
          </p:cNvPr>
          <p:cNvSpPr txBox="1">
            <a:spLocks/>
          </p:cNvSpPr>
          <p:nvPr/>
        </p:nvSpPr>
        <p:spPr>
          <a:xfrm>
            <a:off x="292107" y="1825625"/>
            <a:ext cx="5631483"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rPr>
              <a:t>Constructor name has to be same as class name.</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solidFill>
                  <a:prstClr val="white"/>
                </a:solidFill>
                <a:latin typeface="Calibri" panose="020F0502020204030204"/>
              </a:rPr>
              <a:t>Constructor does not have a return type.</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solidFill>
                  <a:prstClr val="white"/>
                </a:solidFill>
                <a:latin typeface="Calibri" panose="020F0502020204030204"/>
              </a:rPr>
              <a:t>Constructor is called when an object is created.</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cxnSp>
        <p:nvCxnSpPr>
          <p:cNvPr id="5" name="Straight Connector 4">
            <a:extLst>
              <a:ext uri="{FF2B5EF4-FFF2-40B4-BE49-F238E27FC236}">
                <a16:creationId xmlns:a16="http://schemas.microsoft.com/office/drawing/2014/main" id="{C1A47F08-CD51-D842-BC41-BC570FF64327}"/>
              </a:ext>
            </a:extLst>
          </p:cNvPr>
          <p:cNvCxnSpPr/>
          <p:nvPr/>
        </p:nvCxnSpPr>
        <p:spPr>
          <a:xfrm>
            <a:off x="6096000" y="1825625"/>
            <a:ext cx="0" cy="4219575"/>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0877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Effect transition="in" filter="blinds(horizontal)">
                                      <p:cBhvr>
                                        <p:cTn id="13" dur="500"/>
                                        <p:tgtEl>
                                          <p:spTgt spid="4">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7">
                                            <p:txEl>
                                              <p:pRg st="0" end="0"/>
                                            </p:txEl>
                                          </p:spTgt>
                                        </p:tgtEl>
                                        <p:attrNameLst>
                                          <p:attrName>style.visibility</p:attrName>
                                        </p:attrNameLst>
                                      </p:cBhvr>
                                      <p:to>
                                        <p:strVal val="visible"/>
                                      </p:to>
                                    </p:set>
                                    <p:animEffect transition="in" filter="blinds(horizontal)">
                                      <p:cBhvr>
                                        <p:cTn id="18" dur="500"/>
                                        <p:tgtEl>
                                          <p:spTgt spid="7">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nodeType="clickEffect">
                                  <p:stCondLst>
                                    <p:cond delay="0"/>
                                  </p:stCondLst>
                                  <p:childTnLst>
                                    <p:set>
                                      <p:cBhvr>
                                        <p:cTn id="22" dur="1" fill="hold">
                                          <p:stCondLst>
                                            <p:cond delay="0"/>
                                          </p:stCondLst>
                                        </p:cTn>
                                        <p:tgtEl>
                                          <p:spTgt spid="4">
                                            <p:txEl>
                                              <p:pRg st="1" end="1"/>
                                            </p:txEl>
                                          </p:spTgt>
                                        </p:tgtEl>
                                        <p:attrNameLst>
                                          <p:attrName>style.visibility</p:attrName>
                                        </p:attrNameLst>
                                      </p:cBhvr>
                                      <p:to>
                                        <p:strVal val="visible"/>
                                      </p:to>
                                    </p:set>
                                    <p:animEffect transition="in" filter="blinds(horizontal)">
                                      <p:cBhvr>
                                        <p:cTn id="23" dur="500"/>
                                        <p:tgtEl>
                                          <p:spTgt spid="4">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nodeType="clickEffect">
                                  <p:stCondLst>
                                    <p:cond delay="0"/>
                                  </p:stCondLst>
                                  <p:childTnLst>
                                    <p:set>
                                      <p:cBhvr>
                                        <p:cTn id="27" dur="1" fill="hold">
                                          <p:stCondLst>
                                            <p:cond delay="0"/>
                                          </p:stCondLst>
                                        </p:cTn>
                                        <p:tgtEl>
                                          <p:spTgt spid="7">
                                            <p:txEl>
                                              <p:pRg st="1" end="1"/>
                                            </p:txEl>
                                          </p:spTgt>
                                        </p:tgtEl>
                                        <p:attrNameLst>
                                          <p:attrName>style.visibility</p:attrName>
                                        </p:attrNameLst>
                                      </p:cBhvr>
                                      <p:to>
                                        <p:strVal val="visible"/>
                                      </p:to>
                                    </p:set>
                                    <p:animEffect transition="in" filter="blinds(horizontal)">
                                      <p:cBhvr>
                                        <p:cTn id="28" dur="500"/>
                                        <p:tgtEl>
                                          <p:spTgt spid="7">
                                            <p:txEl>
                                              <p:pRg st="1" end="1"/>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nodeType="clickEffect">
                                  <p:stCondLst>
                                    <p:cond delay="0"/>
                                  </p:stCondLst>
                                  <p:childTnLst>
                                    <p:set>
                                      <p:cBhvr>
                                        <p:cTn id="32" dur="1" fill="hold">
                                          <p:stCondLst>
                                            <p:cond delay="0"/>
                                          </p:stCondLst>
                                        </p:cTn>
                                        <p:tgtEl>
                                          <p:spTgt spid="4">
                                            <p:txEl>
                                              <p:pRg st="2" end="2"/>
                                            </p:txEl>
                                          </p:spTgt>
                                        </p:tgtEl>
                                        <p:attrNameLst>
                                          <p:attrName>style.visibility</p:attrName>
                                        </p:attrNameLst>
                                      </p:cBhvr>
                                      <p:to>
                                        <p:strVal val="visible"/>
                                      </p:to>
                                    </p:set>
                                    <p:animEffect transition="in" filter="blinds(horizontal)">
                                      <p:cBhvr>
                                        <p:cTn id="33" dur="500"/>
                                        <p:tgtEl>
                                          <p:spTgt spid="4">
                                            <p:txEl>
                                              <p:pRg st="2" end="2"/>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3" presetClass="entr" presetSubtype="10" fill="hold" nodeType="clickEffect">
                                  <p:stCondLst>
                                    <p:cond delay="0"/>
                                  </p:stCondLst>
                                  <p:childTnLst>
                                    <p:set>
                                      <p:cBhvr>
                                        <p:cTn id="37" dur="1" fill="hold">
                                          <p:stCondLst>
                                            <p:cond delay="0"/>
                                          </p:stCondLst>
                                        </p:cTn>
                                        <p:tgtEl>
                                          <p:spTgt spid="7">
                                            <p:txEl>
                                              <p:pRg st="2" end="2"/>
                                            </p:txEl>
                                          </p:spTgt>
                                        </p:tgtEl>
                                        <p:attrNameLst>
                                          <p:attrName>style.visibility</p:attrName>
                                        </p:attrNameLst>
                                      </p:cBhvr>
                                      <p:to>
                                        <p:strVal val="visible"/>
                                      </p:to>
                                    </p:set>
                                    <p:animEffect transition="in" filter="blinds(horizontal)">
                                      <p:cBhvr>
                                        <p:cTn id="38"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What is class?</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3509319" y="1690688"/>
            <a:ext cx="8068962" cy="4388835"/>
          </a:xfrm>
        </p:spPr>
        <p:txBody>
          <a:bodyPr>
            <a:normAutofit/>
          </a:bodyPr>
          <a:lstStyle/>
          <a:p>
            <a:pPr marL="0" indent="0" algn="just">
              <a:buNone/>
            </a:pPr>
            <a:r>
              <a:rPr lang="en-US" dirty="0">
                <a:solidFill>
                  <a:schemeClr val="bg1"/>
                </a:solidFill>
              </a:rPr>
              <a:t>A class is a blueprint from which objects are created .</a:t>
            </a:r>
          </a:p>
          <a:p>
            <a:pPr marL="0" indent="0" algn="just">
              <a:buNone/>
            </a:pPr>
            <a:r>
              <a:rPr lang="en-US" dirty="0">
                <a:solidFill>
                  <a:schemeClr val="bg1"/>
                </a:solidFill>
              </a:rPr>
              <a:t>A class describes state and behavior of an object</a:t>
            </a:r>
          </a:p>
        </p:txBody>
      </p:sp>
      <p:pic>
        <p:nvPicPr>
          <p:cNvPr id="4" name="Picture 3" descr="Icon&#10;&#10;Description automatically generated">
            <a:extLst>
              <a:ext uri="{FF2B5EF4-FFF2-40B4-BE49-F238E27FC236}">
                <a16:creationId xmlns:a16="http://schemas.microsoft.com/office/drawing/2014/main" id="{00F2B522-0F24-4141-9B4E-541E1D253C87}"/>
              </a:ext>
            </a:extLst>
          </p:cNvPr>
          <p:cNvPicPr>
            <a:picLocks noChangeAspect="1"/>
          </p:cNvPicPr>
          <p:nvPr/>
        </p:nvPicPr>
        <p:blipFill>
          <a:blip r:embed="rId2"/>
          <a:stretch>
            <a:fillRect/>
          </a:stretch>
        </p:blipFill>
        <p:spPr>
          <a:xfrm>
            <a:off x="613719" y="1836738"/>
            <a:ext cx="2603500" cy="2870200"/>
          </a:xfrm>
          <a:prstGeom prst="rect">
            <a:avLst/>
          </a:prstGeom>
        </p:spPr>
      </p:pic>
      <p:sp>
        <p:nvSpPr>
          <p:cNvPr id="3" name="Rectangle 2">
            <a:extLst>
              <a:ext uri="{FF2B5EF4-FFF2-40B4-BE49-F238E27FC236}">
                <a16:creationId xmlns:a16="http://schemas.microsoft.com/office/drawing/2014/main" id="{B9B66AD7-BF51-0F48-9622-37869684C42B}"/>
              </a:ext>
            </a:extLst>
          </p:cNvPr>
          <p:cNvSpPr/>
          <p:nvPr/>
        </p:nvSpPr>
        <p:spPr>
          <a:xfrm>
            <a:off x="5745892" y="3101546"/>
            <a:ext cx="2829697" cy="250842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2400" b="1" dirty="0"/>
              <a:t>Syntax:</a:t>
            </a:r>
          </a:p>
          <a:p>
            <a:endParaRPr lang="en-US" dirty="0"/>
          </a:p>
          <a:p>
            <a:pPr lvl="1"/>
            <a:r>
              <a:rPr lang="en-US" sz="2000" dirty="0"/>
              <a:t>class &lt;</a:t>
            </a:r>
            <a:r>
              <a:rPr lang="en-US" sz="2000" dirty="0" err="1"/>
              <a:t>class_name</a:t>
            </a:r>
            <a:r>
              <a:rPr lang="en-US" sz="2000" dirty="0"/>
              <a:t>&gt; {</a:t>
            </a:r>
          </a:p>
          <a:p>
            <a:pPr lvl="2"/>
            <a:r>
              <a:rPr lang="en-US" sz="2000" dirty="0"/>
              <a:t>field;</a:t>
            </a:r>
          </a:p>
          <a:p>
            <a:pPr lvl="2"/>
            <a:r>
              <a:rPr lang="en-US" sz="2000" dirty="0"/>
              <a:t>method;</a:t>
            </a:r>
          </a:p>
          <a:p>
            <a:pPr lvl="1"/>
            <a:r>
              <a:rPr lang="en-US" sz="2000" dirty="0"/>
              <a:t>}</a:t>
            </a:r>
          </a:p>
        </p:txBody>
      </p:sp>
    </p:spTree>
    <p:extLst>
      <p:ext uri="{BB962C8B-B14F-4D97-AF65-F5344CB8AC3E}">
        <p14:creationId xmlns:p14="http://schemas.microsoft.com/office/powerpoint/2010/main" val="2307449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 calcmode="lin" valueType="num">
                                      <p:cBhvr additive="base">
                                        <p:cTn id="13"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5" presetClass="entr" presetSubtype="1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checkerboard(across)">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3"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B0FD09-EBB1-8F47-8610-4ED6A46AC2E6}"/>
              </a:ext>
            </a:extLst>
          </p:cNvPr>
          <p:cNvSpPr/>
          <p:nvPr/>
        </p:nvSpPr>
        <p:spPr>
          <a:xfrm rot="5400000">
            <a:off x="3468619" y="3015780"/>
            <a:ext cx="1655762" cy="567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Icon&#10;&#10;Description automatically generated">
            <a:extLst>
              <a:ext uri="{FF2B5EF4-FFF2-40B4-BE49-F238E27FC236}">
                <a16:creationId xmlns:a16="http://schemas.microsoft.com/office/drawing/2014/main" id="{45793198-7054-AD4F-B80D-7B7997BF4FAA}"/>
              </a:ext>
            </a:extLst>
          </p:cNvPr>
          <p:cNvPicPr>
            <a:picLocks noChangeAspect="1"/>
          </p:cNvPicPr>
          <p:nvPr/>
        </p:nvPicPr>
        <p:blipFill>
          <a:blip r:embed="rId2"/>
          <a:stretch>
            <a:fillRect/>
          </a:stretch>
        </p:blipFill>
        <p:spPr>
          <a:xfrm>
            <a:off x="1140940" y="1609044"/>
            <a:ext cx="2603500" cy="2870200"/>
          </a:xfrm>
          <a:prstGeom prst="rect">
            <a:avLst/>
          </a:prstGeom>
        </p:spPr>
      </p:pic>
      <p:sp>
        <p:nvSpPr>
          <p:cNvPr id="9" name="Title 8">
            <a:extLst>
              <a:ext uri="{FF2B5EF4-FFF2-40B4-BE49-F238E27FC236}">
                <a16:creationId xmlns:a16="http://schemas.microsoft.com/office/drawing/2014/main" id="{18F6D29A-3FA4-7642-8D78-0E393FD5653E}"/>
              </a:ext>
            </a:extLst>
          </p:cNvPr>
          <p:cNvSpPr>
            <a:spLocks noGrp="1"/>
          </p:cNvSpPr>
          <p:nvPr>
            <p:ph type="ctrTitle"/>
          </p:nvPr>
        </p:nvSpPr>
        <p:spPr>
          <a:xfrm>
            <a:off x="4436076" y="2338921"/>
            <a:ext cx="7307896" cy="1212737"/>
          </a:xfrm>
        </p:spPr>
        <p:txBody>
          <a:bodyPr>
            <a:normAutofit/>
          </a:bodyPr>
          <a:lstStyle/>
          <a:p>
            <a:r>
              <a:rPr lang="en-US" b="1" dirty="0">
                <a:solidFill>
                  <a:schemeClr val="bg1"/>
                </a:solidFill>
              </a:rPr>
              <a:t>OOPs Concepts</a:t>
            </a:r>
          </a:p>
        </p:txBody>
      </p:sp>
    </p:spTree>
    <p:extLst>
      <p:ext uri="{BB962C8B-B14F-4D97-AF65-F5344CB8AC3E}">
        <p14:creationId xmlns:p14="http://schemas.microsoft.com/office/powerpoint/2010/main" val="379103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OOPs Concepts</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0" indent="0" algn="just">
              <a:buNone/>
            </a:pPr>
            <a:r>
              <a:rPr lang="en-US" sz="2400" dirty="0">
                <a:solidFill>
                  <a:schemeClr val="bg1"/>
                </a:solidFill>
              </a:rPr>
              <a:t>OOPs has four main components.</a:t>
            </a:r>
          </a:p>
          <a:p>
            <a:pPr marL="0" indent="0" algn="just">
              <a:buNone/>
            </a:pPr>
            <a:r>
              <a:rPr lang="en-US" sz="2400" dirty="0">
                <a:solidFill>
                  <a:schemeClr val="bg1"/>
                </a:solidFill>
              </a:rPr>
              <a:t>Abstraction</a:t>
            </a:r>
          </a:p>
          <a:p>
            <a:pPr marL="0" indent="0" algn="just">
              <a:buNone/>
            </a:pPr>
            <a:r>
              <a:rPr lang="en-US" sz="2400" dirty="0">
                <a:solidFill>
                  <a:schemeClr val="bg1"/>
                </a:solidFill>
              </a:rPr>
              <a:t>Encapsulation</a:t>
            </a:r>
          </a:p>
          <a:p>
            <a:pPr marL="0" indent="0" algn="just">
              <a:buNone/>
            </a:pPr>
            <a:r>
              <a:rPr lang="en-US" sz="2400" dirty="0">
                <a:solidFill>
                  <a:schemeClr val="bg1"/>
                </a:solidFill>
              </a:rPr>
              <a:t>Inheritance</a:t>
            </a:r>
          </a:p>
          <a:p>
            <a:pPr marL="0" indent="0" algn="just">
              <a:buNone/>
            </a:pPr>
            <a:r>
              <a:rPr lang="en-US" sz="2400" dirty="0">
                <a:solidFill>
                  <a:schemeClr val="bg1"/>
                </a:solidFill>
              </a:rPr>
              <a:t>Polymorphism</a:t>
            </a:r>
          </a:p>
        </p:txBody>
      </p:sp>
    </p:spTree>
    <p:extLst>
      <p:ext uri="{BB962C8B-B14F-4D97-AF65-F5344CB8AC3E}">
        <p14:creationId xmlns:p14="http://schemas.microsoft.com/office/powerpoint/2010/main" val="2940508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 calcmode="lin" valueType="num">
                                      <p:cBhvr additive="base">
                                        <p:cTn id="7"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anim calcmode="lin" valueType="num">
                                      <p:cBhvr additive="base">
                                        <p:cTn id="13"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anim calcmode="lin" valueType="num">
                                      <p:cBhvr additive="base">
                                        <p:cTn id="19"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
                                            <p:txEl>
                                              <p:pRg st="4" end="4"/>
                                            </p:txEl>
                                          </p:spTgt>
                                        </p:tgtEl>
                                        <p:attrNameLst>
                                          <p:attrName>style.visibility</p:attrName>
                                        </p:attrNameLst>
                                      </p:cBhvr>
                                      <p:to>
                                        <p:strVal val="visible"/>
                                      </p:to>
                                    </p:set>
                                    <p:anim calcmode="lin" valueType="num">
                                      <p:cBhvr additive="base">
                                        <p:cTn id="25"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B0FD09-EBB1-8F47-8610-4ED6A46AC2E6}"/>
              </a:ext>
            </a:extLst>
          </p:cNvPr>
          <p:cNvSpPr/>
          <p:nvPr/>
        </p:nvSpPr>
        <p:spPr>
          <a:xfrm rot="5400000">
            <a:off x="3468619" y="3015780"/>
            <a:ext cx="1655762" cy="567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Icon&#10;&#10;Description automatically generated">
            <a:extLst>
              <a:ext uri="{FF2B5EF4-FFF2-40B4-BE49-F238E27FC236}">
                <a16:creationId xmlns:a16="http://schemas.microsoft.com/office/drawing/2014/main" id="{45793198-7054-AD4F-B80D-7B7997BF4FAA}"/>
              </a:ext>
            </a:extLst>
          </p:cNvPr>
          <p:cNvPicPr>
            <a:picLocks noChangeAspect="1"/>
          </p:cNvPicPr>
          <p:nvPr/>
        </p:nvPicPr>
        <p:blipFill>
          <a:blip r:embed="rId2"/>
          <a:stretch>
            <a:fillRect/>
          </a:stretch>
        </p:blipFill>
        <p:spPr>
          <a:xfrm>
            <a:off x="1140940" y="1609044"/>
            <a:ext cx="2603500" cy="2870200"/>
          </a:xfrm>
          <a:prstGeom prst="rect">
            <a:avLst/>
          </a:prstGeom>
        </p:spPr>
      </p:pic>
      <p:sp>
        <p:nvSpPr>
          <p:cNvPr id="9" name="Title 8">
            <a:extLst>
              <a:ext uri="{FF2B5EF4-FFF2-40B4-BE49-F238E27FC236}">
                <a16:creationId xmlns:a16="http://schemas.microsoft.com/office/drawing/2014/main" id="{18F6D29A-3FA4-7642-8D78-0E393FD5653E}"/>
              </a:ext>
            </a:extLst>
          </p:cNvPr>
          <p:cNvSpPr>
            <a:spLocks noGrp="1"/>
          </p:cNvSpPr>
          <p:nvPr>
            <p:ph type="ctrTitle"/>
          </p:nvPr>
        </p:nvSpPr>
        <p:spPr>
          <a:xfrm>
            <a:off x="4436076" y="2338921"/>
            <a:ext cx="7307896" cy="1212737"/>
          </a:xfrm>
        </p:spPr>
        <p:txBody>
          <a:bodyPr>
            <a:normAutofit/>
          </a:bodyPr>
          <a:lstStyle/>
          <a:p>
            <a:r>
              <a:rPr lang="en-US" b="1" dirty="0">
                <a:solidFill>
                  <a:schemeClr val="bg1"/>
                </a:solidFill>
              </a:rPr>
              <a:t>Abstraction</a:t>
            </a:r>
          </a:p>
        </p:txBody>
      </p:sp>
    </p:spTree>
    <p:extLst>
      <p:ext uri="{BB962C8B-B14F-4D97-AF65-F5344CB8AC3E}">
        <p14:creationId xmlns:p14="http://schemas.microsoft.com/office/powerpoint/2010/main" val="1873646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Abstraction</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0" indent="0" algn="just">
              <a:buNone/>
            </a:pPr>
            <a:r>
              <a:rPr lang="en-US" sz="2400" dirty="0">
                <a:solidFill>
                  <a:schemeClr val="bg1"/>
                </a:solidFill>
              </a:rPr>
              <a:t>Abstraction provides defined conceptual boundaries relative to the perspective of the viewer.</a:t>
            </a:r>
          </a:p>
          <a:p>
            <a:pPr marL="0" indent="0" algn="just">
              <a:buNone/>
            </a:pPr>
            <a:r>
              <a:rPr lang="en-US" sz="2400" dirty="0">
                <a:solidFill>
                  <a:schemeClr val="bg1"/>
                </a:solidFill>
              </a:rPr>
              <a:t>Abstraction denotes the essential characteristics of an object that distinguish it from all other kinds of objects.</a:t>
            </a:r>
          </a:p>
          <a:p>
            <a:pPr marL="0" indent="0" algn="just">
              <a:buNone/>
            </a:pPr>
            <a:r>
              <a:rPr lang="en-US" sz="2400" dirty="0">
                <a:solidFill>
                  <a:schemeClr val="bg1"/>
                </a:solidFill>
              </a:rPr>
              <a:t>It emphasizes on details that are significant to the viewer and suppress details that do not matter.</a:t>
            </a:r>
          </a:p>
          <a:p>
            <a:pPr marL="0" indent="0" algn="just">
              <a:buNone/>
            </a:pPr>
            <a:r>
              <a:rPr lang="en-US" sz="2400" dirty="0">
                <a:solidFill>
                  <a:schemeClr val="bg1"/>
                </a:solidFill>
              </a:rPr>
              <a:t>We can achieve abstraction in java in two different ways</a:t>
            </a:r>
          </a:p>
        </p:txBody>
      </p:sp>
      <p:sp>
        <p:nvSpPr>
          <p:cNvPr id="4" name="Rectangle 3">
            <a:extLst>
              <a:ext uri="{FF2B5EF4-FFF2-40B4-BE49-F238E27FC236}">
                <a16:creationId xmlns:a16="http://schemas.microsoft.com/office/drawing/2014/main" id="{54A4C0A6-DF5D-EA49-865E-4C2724330B7C}"/>
              </a:ext>
            </a:extLst>
          </p:cNvPr>
          <p:cNvSpPr/>
          <p:nvPr/>
        </p:nvSpPr>
        <p:spPr>
          <a:xfrm>
            <a:off x="7626179" y="3967619"/>
            <a:ext cx="4162167" cy="4572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Abstract Class</a:t>
            </a:r>
          </a:p>
        </p:txBody>
      </p:sp>
      <p:sp>
        <p:nvSpPr>
          <p:cNvPr id="5" name="Rectangle 4">
            <a:extLst>
              <a:ext uri="{FF2B5EF4-FFF2-40B4-BE49-F238E27FC236}">
                <a16:creationId xmlns:a16="http://schemas.microsoft.com/office/drawing/2014/main" id="{A24009C3-A155-924D-9195-B7172BF3B210}"/>
              </a:ext>
            </a:extLst>
          </p:cNvPr>
          <p:cNvSpPr/>
          <p:nvPr/>
        </p:nvSpPr>
        <p:spPr>
          <a:xfrm>
            <a:off x="6538785" y="5264220"/>
            <a:ext cx="4162167" cy="4572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Interface</a:t>
            </a:r>
          </a:p>
        </p:txBody>
      </p:sp>
      <p:cxnSp>
        <p:nvCxnSpPr>
          <p:cNvPr id="6" name="Straight Connector 5">
            <a:extLst>
              <a:ext uri="{FF2B5EF4-FFF2-40B4-BE49-F238E27FC236}">
                <a16:creationId xmlns:a16="http://schemas.microsoft.com/office/drawing/2014/main" id="{E2942F98-21CC-D24C-9D32-784DAE976D8D}"/>
              </a:ext>
            </a:extLst>
          </p:cNvPr>
          <p:cNvCxnSpPr>
            <a:endCxn id="5" idx="1"/>
          </p:cNvCxnSpPr>
          <p:nvPr/>
        </p:nvCxnSpPr>
        <p:spPr>
          <a:xfrm>
            <a:off x="5649099" y="4167129"/>
            <a:ext cx="889686" cy="132569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40C5AEB-D06A-D44B-9B80-F308B90C4F20}"/>
              </a:ext>
            </a:extLst>
          </p:cNvPr>
          <p:cNvCxnSpPr/>
          <p:nvPr/>
        </p:nvCxnSpPr>
        <p:spPr>
          <a:xfrm>
            <a:off x="5661456" y="4167129"/>
            <a:ext cx="195236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7947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500" fill="hold"/>
                                        <p:tgtEl>
                                          <p:spTgt spid="4"/>
                                        </p:tgtEl>
                                        <p:attrNameLst>
                                          <p:attrName>ppt_x</p:attrName>
                                        </p:attrNameLst>
                                      </p:cBhvr>
                                      <p:tavLst>
                                        <p:tav tm="0">
                                          <p:val>
                                            <p:strVal val="#ppt_x"/>
                                          </p:val>
                                        </p:tav>
                                        <p:tav tm="100000">
                                          <p:val>
                                            <p:strVal val="#ppt_x"/>
                                          </p:val>
                                        </p:tav>
                                      </p:tavLst>
                                    </p:anim>
                                    <p:anim calcmode="lin" valueType="num">
                                      <p:cBhvr additive="base">
                                        <p:cTn id="2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cBhvr additive="base">
                                        <p:cTn id="33" dur="500" fill="hold"/>
                                        <p:tgtEl>
                                          <p:spTgt spid="6"/>
                                        </p:tgtEl>
                                        <p:attrNameLst>
                                          <p:attrName>ppt_x</p:attrName>
                                        </p:attrNameLst>
                                      </p:cBhvr>
                                      <p:tavLst>
                                        <p:tav tm="0">
                                          <p:val>
                                            <p:strVal val="#ppt_x"/>
                                          </p:val>
                                        </p:tav>
                                        <p:tav tm="100000">
                                          <p:val>
                                            <p:strVal val="#ppt_x"/>
                                          </p:val>
                                        </p:tav>
                                      </p:tavLst>
                                    </p:anim>
                                    <p:anim calcmode="lin" valueType="num">
                                      <p:cBhvr additive="base">
                                        <p:cTn id="34" dur="500" fill="hold"/>
                                        <p:tgtEl>
                                          <p:spTgt spid="6"/>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5"/>
                                        </p:tgtEl>
                                        <p:attrNameLst>
                                          <p:attrName>style.visibility</p:attrName>
                                        </p:attrNameLst>
                                      </p:cBhvr>
                                      <p:to>
                                        <p:strVal val="visible"/>
                                      </p:to>
                                    </p:set>
                                    <p:anim calcmode="lin" valueType="num">
                                      <p:cBhvr additive="base">
                                        <p:cTn id="37" dur="500" fill="hold"/>
                                        <p:tgtEl>
                                          <p:spTgt spid="5"/>
                                        </p:tgtEl>
                                        <p:attrNameLst>
                                          <p:attrName>ppt_x</p:attrName>
                                        </p:attrNameLst>
                                      </p:cBhvr>
                                      <p:tavLst>
                                        <p:tav tm="0">
                                          <p:val>
                                            <p:strVal val="#ppt_x"/>
                                          </p:val>
                                        </p:tav>
                                        <p:tav tm="100000">
                                          <p:val>
                                            <p:strVal val="#ppt_x"/>
                                          </p:val>
                                        </p:tav>
                                      </p:tavLst>
                                    </p:anim>
                                    <p:anim calcmode="lin" valueType="num">
                                      <p:cBhvr additive="base">
                                        <p:cTn id="3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Summary of Abstraction</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algn="just">
              <a:buFont typeface="Wingdings" pitchFamily="2" charset="2"/>
              <a:buChar char="Ø"/>
            </a:pPr>
            <a:r>
              <a:rPr lang="en-US" sz="2400" dirty="0">
                <a:solidFill>
                  <a:schemeClr val="bg1"/>
                </a:solidFill>
              </a:rPr>
              <a:t>Hides the underlying complexity of data</a:t>
            </a:r>
          </a:p>
          <a:p>
            <a:pPr algn="just">
              <a:buFont typeface="Wingdings" pitchFamily="2" charset="2"/>
              <a:buChar char="Ø"/>
            </a:pPr>
            <a:r>
              <a:rPr lang="en-US" sz="2400" dirty="0">
                <a:solidFill>
                  <a:schemeClr val="bg1"/>
                </a:solidFill>
              </a:rPr>
              <a:t>Helps avoid repetitive code</a:t>
            </a:r>
          </a:p>
          <a:p>
            <a:pPr algn="just">
              <a:buFont typeface="Wingdings" pitchFamily="2" charset="2"/>
              <a:buChar char="Ø"/>
            </a:pPr>
            <a:r>
              <a:rPr lang="en-US" sz="2400" dirty="0">
                <a:solidFill>
                  <a:schemeClr val="bg1"/>
                </a:solidFill>
              </a:rPr>
              <a:t>Presents only the signature of internal functionality</a:t>
            </a:r>
          </a:p>
          <a:p>
            <a:pPr algn="just">
              <a:buFont typeface="Wingdings" pitchFamily="2" charset="2"/>
              <a:buChar char="Ø"/>
            </a:pPr>
            <a:r>
              <a:rPr lang="en-US" sz="2400" dirty="0">
                <a:solidFill>
                  <a:schemeClr val="bg1"/>
                </a:solidFill>
              </a:rPr>
              <a:t>Gives flexibility to programmers to change the implementation of abstract behavior</a:t>
            </a:r>
          </a:p>
          <a:p>
            <a:pPr algn="just">
              <a:buFont typeface="Wingdings" pitchFamily="2" charset="2"/>
              <a:buChar char="Ø"/>
            </a:pPr>
            <a:r>
              <a:rPr lang="en-US" sz="2400" dirty="0">
                <a:solidFill>
                  <a:schemeClr val="bg1"/>
                </a:solidFill>
              </a:rPr>
              <a:t>Partial abstraction (0-100%) can be achieved with abstract classes</a:t>
            </a:r>
          </a:p>
          <a:p>
            <a:pPr algn="just">
              <a:buFont typeface="Wingdings" pitchFamily="2" charset="2"/>
              <a:buChar char="Ø"/>
            </a:pPr>
            <a:r>
              <a:rPr lang="en-US" sz="2400" dirty="0">
                <a:solidFill>
                  <a:schemeClr val="bg1"/>
                </a:solidFill>
              </a:rPr>
              <a:t>Total abstraction (100%) can be achieved with interfaces</a:t>
            </a:r>
          </a:p>
        </p:txBody>
      </p:sp>
    </p:spTree>
    <p:extLst>
      <p:ext uri="{BB962C8B-B14F-4D97-AF65-F5344CB8AC3E}">
        <p14:creationId xmlns:p14="http://schemas.microsoft.com/office/powerpoint/2010/main" val="169180892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B0FD09-EBB1-8F47-8610-4ED6A46AC2E6}"/>
              </a:ext>
            </a:extLst>
          </p:cNvPr>
          <p:cNvSpPr/>
          <p:nvPr/>
        </p:nvSpPr>
        <p:spPr>
          <a:xfrm rot="5400000">
            <a:off x="3468619" y="3015780"/>
            <a:ext cx="1655762" cy="567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Icon&#10;&#10;Description automatically generated">
            <a:extLst>
              <a:ext uri="{FF2B5EF4-FFF2-40B4-BE49-F238E27FC236}">
                <a16:creationId xmlns:a16="http://schemas.microsoft.com/office/drawing/2014/main" id="{45793198-7054-AD4F-B80D-7B7997BF4FAA}"/>
              </a:ext>
            </a:extLst>
          </p:cNvPr>
          <p:cNvPicPr>
            <a:picLocks noChangeAspect="1"/>
          </p:cNvPicPr>
          <p:nvPr/>
        </p:nvPicPr>
        <p:blipFill>
          <a:blip r:embed="rId2"/>
          <a:stretch>
            <a:fillRect/>
          </a:stretch>
        </p:blipFill>
        <p:spPr>
          <a:xfrm>
            <a:off x="1140940" y="1609044"/>
            <a:ext cx="2603500" cy="2870200"/>
          </a:xfrm>
          <a:prstGeom prst="rect">
            <a:avLst/>
          </a:prstGeom>
        </p:spPr>
      </p:pic>
      <p:sp>
        <p:nvSpPr>
          <p:cNvPr id="9" name="Title 8">
            <a:extLst>
              <a:ext uri="{FF2B5EF4-FFF2-40B4-BE49-F238E27FC236}">
                <a16:creationId xmlns:a16="http://schemas.microsoft.com/office/drawing/2014/main" id="{18F6D29A-3FA4-7642-8D78-0E393FD5653E}"/>
              </a:ext>
            </a:extLst>
          </p:cNvPr>
          <p:cNvSpPr>
            <a:spLocks noGrp="1"/>
          </p:cNvSpPr>
          <p:nvPr>
            <p:ph type="ctrTitle"/>
          </p:nvPr>
        </p:nvSpPr>
        <p:spPr>
          <a:xfrm>
            <a:off x="4436076" y="2338921"/>
            <a:ext cx="7307896" cy="1212737"/>
          </a:xfrm>
        </p:spPr>
        <p:txBody>
          <a:bodyPr>
            <a:normAutofit/>
          </a:bodyPr>
          <a:lstStyle/>
          <a:p>
            <a:r>
              <a:rPr lang="en-US" b="1" dirty="0">
                <a:solidFill>
                  <a:schemeClr val="bg1"/>
                </a:solidFill>
              </a:rPr>
              <a:t>Encapsulation</a:t>
            </a:r>
          </a:p>
        </p:txBody>
      </p:sp>
    </p:spTree>
    <p:extLst>
      <p:ext uri="{BB962C8B-B14F-4D97-AF65-F5344CB8AC3E}">
        <p14:creationId xmlns:p14="http://schemas.microsoft.com/office/powerpoint/2010/main" val="3011719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Encapsulation</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0" indent="0" algn="just">
              <a:buNone/>
            </a:pPr>
            <a:r>
              <a:rPr lang="en-US" sz="2400" dirty="0">
                <a:solidFill>
                  <a:schemeClr val="bg1"/>
                </a:solidFill>
              </a:rPr>
              <a:t>Encapsulation is the process of compartmentalizing the elements of an abstraction.</a:t>
            </a:r>
          </a:p>
          <a:p>
            <a:pPr marL="0" indent="0" algn="just">
              <a:buNone/>
            </a:pPr>
            <a:r>
              <a:rPr lang="en-US" sz="2400" dirty="0">
                <a:solidFill>
                  <a:schemeClr val="bg1"/>
                </a:solidFill>
              </a:rPr>
              <a:t>It is the mechanism for restricting access to some components of an object.</a:t>
            </a:r>
          </a:p>
          <a:p>
            <a:pPr marL="0" indent="0" algn="just">
              <a:buNone/>
            </a:pPr>
            <a:r>
              <a:rPr lang="en-US" sz="2400" dirty="0">
                <a:solidFill>
                  <a:schemeClr val="bg1"/>
                </a:solidFill>
              </a:rPr>
              <a:t>It is achieved by declaring the variables of a class as private and then providing the public setter and getter methods to modify and view the variable values.</a:t>
            </a:r>
          </a:p>
        </p:txBody>
      </p:sp>
    </p:spTree>
    <p:extLst>
      <p:ext uri="{BB962C8B-B14F-4D97-AF65-F5344CB8AC3E}">
        <p14:creationId xmlns:p14="http://schemas.microsoft.com/office/powerpoint/2010/main" val="2127860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Encapsulation - Example</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0" indent="0">
              <a:buNone/>
            </a:pPr>
            <a:r>
              <a:rPr lang="en-US" sz="2400" dirty="0">
                <a:solidFill>
                  <a:schemeClr val="bg1"/>
                </a:solidFill>
              </a:rPr>
              <a:t>Person Object</a:t>
            </a:r>
          </a:p>
          <a:p>
            <a:pPr marL="0" indent="0">
              <a:buNone/>
            </a:pPr>
            <a:endParaRPr lang="en-US" sz="2400" dirty="0">
              <a:solidFill>
                <a:schemeClr val="bg1"/>
              </a:solidFill>
            </a:endParaRPr>
          </a:p>
          <a:p>
            <a:pPr marL="0" indent="0">
              <a:buNone/>
            </a:pPr>
            <a:endParaRPr lang="en-US" sz="2400" dirty="0">
              <a:solidFill>
                <a:schemeClr val="bg1"/>
              </a:solidFill>
            </a:endParaRPr>
          </a:p>
          <a:p>
            <a:pPr marL="0" indent="0">
              <a:buNone/>
            </a:pPr>
            <a:endParaRPr lang="en-US" sz="2400" dirty="0">
              <a:solidFill>
                <a:schemeClr val="bg1"/>
              </a:solidFill>
            </a:endParaRPr>
          </a:p>
          <a:p>
            <a:pPr marL="0" indent="0">
              <a:buNone/>
            </a:pPr>
            <a:endParaRPr lang="en-US" sz="2400" dirty="0">
              <a:solidFill>
                <a:schemeClr val="bg1"/>
              </a:solidFill>
            </a:endParaRPr>
          </a:p>
          <a:p>
            <a:pPr marL="0" indent="0">
              <a:buNone/>
            </a:pPr>
            <a:endParaRPr lang="en-US" sz="2400" dirty="0">
              <a:solidFill>
                <a:schemeClr val="bg1"/>
              </a:solidFill>
            </a:endParaRPr>
          </a:p>
          <a:p>
            <a:pPr marL="0" indent="0">
              <a:buNone/>
            </a:pPr>
            <a:endParaRPr lang="en-US" sz="2400" dirty="0">
              <a:solidFill>
                <a:schemeClr val="bg1"/>
              </a:solidFill>
            </a:endParaRPr>
          </a:p>
          <a:p>
            <a:pPr marL="0" indent="0">
              <a:buNone/>
            </a:pPr>
            <a:endParaRPr lang="en-US" sz="2400" dirty="0">
              <a:solidFill>
                <a:schemeClr val="bg1"/>
              </a:solidFill>
            </a:endParaRPr>
          </a:p>
          <a:p>
            <a:pPr marL="0" indent="0">
              <a:buNone/>
            </a:pPr>
            <a:r>
              <a:rPr lang="en-US" sz="2400" dirty="0">
                <a:solidFill>
                  <a:schemeClr val="bg1"/>
                </a:solidFill>
              </a:rPr>
              <a:t>Object – representing a person</a:t>
            </a:r>
          </a:p>
          <a:p>
            <a:pPr marL="0" indent="0">
              <a:buNone/>
            </a:pPr>
            <a:r>
              <a:rPr lang="en-US" sz="2400" dirty="0">
                <a:solidFill>
                  <a:schemeClr val="bg1"/>
                </a:solidFill>
              </a:rPr>
              <a:t>Data members – name and age</a:t>
            </a:r>
          </a:p>
          <a:p>
            <a:pPr marL="0" indent="0">
              <a:buNone/>
            </a:pPr>
            <a:r>
              <a:rPr lang="en-US" sz="2400" dirty="0">
                <a:solidFill>
                  <a:schemeClr val="bg1"/>
                </a:solidFill>
              </a:rPr>
              <a:t>Accessible to outside world</a:t>
            </a:r>
          </a:p>
          <a:p>
            <a:pPr marL="0" indent="0">
              <a:buNone/>
            </a:pPr>
            <a:endParaRPr lang="en-US" sz="2400" dirty="0">
              <a:solidFill>
                <a:schemeClr val="bg1"/>
              </a:solidFill>
            </a:endParaRPr>
          </a:p>
          <a:p>
            <a:pPr marL="0" indent="0">
              <a:buNone/>
            </a:pPr>
            <a:endParaRPr lang="en-US" sz="2400" dirty="0">
              <a:solidFill>
                <a:schemeClr val="bg1"/>
              </a:solidFill>
            </a:endParaRPr>
          </a:p>
          <a:p>
            <a:pPr marL="0" indent="0">
              <a:buNone/>
            </a:pPr>
            <a:endParaRPr lang="en-US" sz="2400" dirty="0">
              <a:solidFill>
                <a:schemeClr val="bg1"/>
              </a:solidFill>
            </a:endParaRPr>
          </a:p>
          <a:p>
            <a:pPr marL="0" indent="0">
              <a:buNone/>
            </a:pPr>
            <a:endParaRPr lang="en-US" sz="2400" dirty="0">
              <a:solidFill>
                <a:schemeClr val="bg1"/>
              </a:solidFill>
            </a:endParaRPr>
          </a:p>
          <a:p>
            <a:pPr marL="0" indent="0">
              <a:buNone/>
            </a:pPr>
            <a:endParaRPr lang="en-US" sz="2400" dirty="0">
              <a:solidFill>
                <a:schemeClr val="bg1"/>
              </a:solidFill>
            </a:endParaRPr>
          </a:p>
        </p:txBody>
      </p:sp>
      <p:sp>
        <p:nvSpPr>
          <p:cNvPr id="3" name="Rectangle 2">
            <a:extLst>
              <a:ext uri="{FF2B5EF4-FFF2-40B4-BE49-F238E27FC236}">
                <a16:creationId xmlns:a16="http://schemas.microsoft.com/office/drawing/2014/main" id="{C65471AB-1508-FC43-B984-6878DDC88295}"/>
              </a:ext>
            </a:extLst>
          </p:cNvPr>
          <p:cNvSpPr/>
          <p:nvPr/>
        </p:nvSpPr>
        <p:spPr>
          <a:xfrm>
            <a:off x="556055" y="1415441"/>
            <a:ext cx="3076494" cy="40083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FC210AA-D3B5-4640-B75C-199B13631657}"/>
              </a:ext>
            </a:extLst>
          </p:cNvPr>
          <p:cNvSpPr/>
          <p:nvPr/>
        </p:nvSpPr>
        <p:spPr>
          <a:xfrm>
            <a:off x="556054" y="1728592"/>
            <a:ext cx="2600505" cy="281835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FE810C1-2D41-8D46-BCBB-D3AA31251538}"/>
              </a:ext>
            </a:extLst>
          </p:cNvPr>
          <p:cNvSpPr/>
          <p:nvPr/>
        </p:nvSpPr>
        <p:spPr>
          <a:xfrm>
            <a:off x="2066795" y="2417523"/>
            <a:ext cx="2141950" cy="4509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24B5A68-33DD-2D46-A934-362747689653}"/>
              </a:ext>
            </a:extLst>
          </p:cNvPr>
          <p:cNvSpPr/>
          <p:nvPr/>
        </p:nvSpPr>
        <p:spPr>
          <a:xfrm>
            <a:off x="2066795" y="1988451"/>
            <a:ext cx="937364" cy="29853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name</a:t>
            </a:r>
          </a:p>
        </p:txBody>
      </p:sp>
      <p:sp>
        <p:nvSpPr>
          <p:cNvPr id="10" name="Rectangle 9">
            <a:extLst>
              <a:ext uri="{FF2B5EF4-FFF2-40B4-BE49-F238E27FC236}">
                <a16:creationId xmlns:a16="http://schemas.microsoft.com/office/drawing/2014/main" id="{B14D41FF-461B-EF4E-BE54-5998782B5CE6}"/>
              </a:ext>
            </a:extLst>
          </p:cNvPr>
          <p:cNvSpPr/>
          <p:nvPr/>
        </p:nvSpPr>
        <p:spPr>
          <a:xfrm>
            <a:off x="2066795" y="3377935"/>
            <a:ext cx="2141950" cy="4509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38503D0-625D-F044-89C7-6D584A919FB8}"/>
              </a:ext>
            </a:extLst>
          </p:cNvPr>
          <p:cNvSpPr/>
          <p:nvPr/>
        </p:nvSpPr>
        <p:spPr>
          <a:xfrm>
            <a:off x="2066795" y="2948863"/>
            <a:ext cx="937364" cy="29853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age</a:t>
            </a:r>
          </a:p>
        </p:txBody>
      </p:sp>
    </p:spTree>
    <p:extLst>
      <p:ext uri="{BB962C8B-B14F-4D97-AF65-F5344CB8AC3E}">
        <p14:creationId xmlns:p14="http://schemas.microsoft.com/office/powerpoint/2010/main" val="2418267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dissolv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additive="base">
                                        <p:cTn id="16" dur="500" fill="hold"/>
                                        <p:tgtEl>
                                          <p:spTgt spid="9"/>
                                        </p:tgtEl>
                                        <p:attrNameLst>
                                          <p:attrName>ppt_x</p:attrName>
                                        </p:attrNameLst>
                                      </p:cBhvr>
                                      <p:tavLst>
                                        <p:tav tm="0">
                                          <p:val>
                                            <p:strVal val="#ppt_x"/>
                                          </p:val>
                                        </p:tav>
                                        <p:tav tm="100000">
                                          <p:val>
                                            <p:strVal val="#ppt_x"/>
                                          </p:val>
                                        </p:tav>
                                      </p:tavLst>
                                    </p:anim>
                                    <p:anim calcmode="lin" valueType="num">
                                      <p:cBhvr additive="base">
                                        <p:cTn id="17" dur="500" fill="hold"/>
                                        <p:tgtEl>
                                          <p:spTgt spid="9"/>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additive="base">
                                        <p:cTn id="20" dur="500" fill="hold"/>
                                        <p:tgtEl>
                                          <p:spTgt spid="8"/>
                                        </p:tgtEl>
                                        <p:attrNameLst>
                                          <p:attrName>ppt_x</p:attrName>
                                        </p:attrNameLst>
                                      </p:cBhvr>
                                      <p:tavLst>
                                        <p:tav tm="0">
                                          <p:val>
                                            <p:strVal val="#ppt_x"/>
                                          </p:val>
                                        </p:tav>
                                        <p:tav tm="100000">
                                          <p:val>
                                            <p:strVal val="#ppt_x"/>
                                          </p:val>
                                        </p:tav>
                                      </p:tavLst>
                                    </p:anim>
                                    <p:anim calcmode="lin" valueType="num">
                                      <p:cBhvr additive="base">
                                        <p:cTn id="21"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11"/>
                                        </p:tgtEl>
                                        <p:attrNameLst>
                                          <p:attrName>style.visibility</p:attrName>
                                        </p:attrNameLst>
                                      </p:cBhvr>
                                      <p:to>
                                        <p:strVal val="visible"/>
                                      </p:to>
                                    </p:set>
                                    <p:anim calcmode="lin" valueType="num">
                                      <p:cBhvr additive="base">
                                        <p:cTn id="26" dur="500" fill="hold"/>
                                        <p:tgtEl>
                                          <p:spTgt spid="11"/>
                                        </p:tgtEl>
                                        <p:attrNameLst>
                                          <p:attrName>ppt_x</p:attrName>
                                        </p:attrNameLst>
                                      </p:cBhvr>
                                      <p:tavLst>
                                        <p:tav tm="0">
                                          <p:val>
                                            <p:strVal val="#ppt_x"/>
                                          </p:val>
                                        </p:tav>
                                        <p:tav tm="100000">
                                          <p:val>
                                            <p:strVal val="#ppt_x"/>
                                          </p:val>
                                        </p:tav>
                                      </p:tavLst>
                                    </p:anim>
                                    <p:anim calcmode="lin" valueType="num">
                                      <p:cBhvr additive="base">
                                        <p:cTn id="27" dur="500" fill="hold"/>
                                        <p:tgtEl>
                                          <p:spTgt spid="11"/>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additive="base">
                                        <p:cTn id="30" dur="500" fill="hold"/>
                                        <p:tgtEl>
                                          <p:spTgt spid="10"/>
                                        </p:tgtEl>
                                        <p:attrNameLst>
                                          <p:attrName>ppt_x</p:attrName>
                                        </p:attrNameLst>
                                      </p:cBhvr>
                                      <p:tavLst>
                                        <p:tav tm="0">
                                          <p:val>
                                            <p:strVal val="#ppt_x"/>
                                          </p:val>
                                        </p:tav>
                                        <p:tav tm="100000">
                                          <p:val>
                                            <p:strVal val="#ppt_x"/>
                                          </p:val>
                                        </p:tav>
                                      </p:tavLst>
                                    </p:anim>
                                    <p:anim calcmode="lin" valueType="num">
                                      <p:cBhvr additive="base">
                                        <p:cTn id="31"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nodeType="clickEffect">
                                  <p:stCondLst>
                                    <p:cond delay="0"/>
                                  </p:stCondLst>
                                  <p:childTnLst>
                                    <p:set>
                                      <p:cBhvr>
                                        <p:cTn id="35" dur="1" fill="hold">
                                          <p:stCondLst>
                                            <p:cond delay="0"/>
                                          </p:stCondLst>
                                        </p:cTn>
                                        <p:tgtEl>
                                          <p:spTgt spid="7">
                                            <p:txEl>
                                              <p:pRg st="8" end="8"/>
                                            </p:txEl>
                                          </p:spTgt>
                                        </p:tgtEl>
                                        <p:attrNameLst>
                                          <p:attrName>style.visibility</p:attrName>
                                        </p:attrNameLst>
                                      </p:cBhvr>
                                      <p:to>
                                        <p:strVal val="visible"/>
                                      </p:to>
                                    </p:set>
                                    <p:animEffect transition="in" filter="dissolve">
                                      <p:cBhvr>
                                        <p:cTn id="36" dur="500"/>
                                        <p:tgtEl>
                                          <p:spTgt spid="7">
                                            <p:txEl>
                                              <p:pRg st="8" end="8"/>
                                            </p:txEl>
                                          </p:spTgt>
                                        </p:tgtEl>
                                      </p:cBhvr>
                                    </p:animEffect>
                                  </p:childTnLst>
                                </p:cTn>
                              </p:par>
                              <p:par>
                                <p:cTn id="37" presetID="9" presetClass="entr" presetSubtype="0" fill="hold" nodeType="withEffect">
                                  <p:stCondLst>
                                    <p:cond delay="0"/>
                                  </p:stCondLst>
                                  <p:childTnLst>
                                    <p:set>
                                      <p:cBhvr>
                                        <p:cTn id="38" dur="1" fill="hold">
                                          <p:stCondLst>
                                            <p:cond delay="0"/>
                                          </p:stCondLst>
                                        </p:cTn>
                                        <p:tgtEl>
                                          <p:spTgt spid="7">
                                            <p:txEl>
                                              <p:pRg st="9" end="9"/>
                                            </p:txEl>
                                          </p:spTgt>
                                        </p:tgtEl>
                                        <p:attrNameLst>
                                          <p:attrName>style.visibility</p:attrName>
                                        </p:attrNameLst>
                                      </p:cBhvr>
                                      <p:to>
                                        <p:strVal val="visible"/>
                                      </p:to>
                                    </p:set>
                                    <p:animEffect transition="in" filter="dissolve">
                                      <p:cBhvr>
                                        <p:cTn id="39" dur="500"/>
                                        <p:tgtEl>
                                          <p:spTgt spid="7">
                                            <p:txEl>
                                              <p:pRg st="9" end="9"/>
                                            </p:txEl>
                                          </p:spTgt>
                                        </p:tgtEl>
                                      </p:cBhvr>
                                    </p:animEffect>
                                  </p:childTnLst>
                                </p:cTn>
                              </p:par>
                              <p:par>
                                <p:cTn id="40" presetID="9" presetClass="entr" presetSubtype="0" fill="hold" nodeType="withEffect">
                                  <p:stCondLst>
                                    <p:cond delay="0"/>
                                  </p:stCondLst>
                                  <p:childTnLst>
                                    <p:set>
                                      <p:cBhvr>
                                        <p:cTn id="41" dur="1" fill="hold">
                                          <p:stCondLst>
                                            <p:cond delay="0"/>
                                          </p:stCondLst>
                                        </p:cTn>
                                        <p:tgtEl>
                                          <p:spTgt spid="7">
                                            <p:txEl>
                                              <p:pRg st="10" end="10"/>
                                            </p:txEl>
                                          </p:spTgt>
                                        </p:tgtEl>
                                        <p:attrNameLst>
                                          <p:attrName>style.visibility</p:attrName>
                                        </p:attrNameLst>
                                      </p:cBhvr>
                                      <p:to>
                                        <p:strVal val="visible"/>
                                      </p:to>
                                    </p:set>
                                    <p:animEffect transition="in" filter="dissolve">
                                      <p:cBhvr>
                                        <p:cTn id="42" dur="500"/>
                                        <p:tgtEl>
                                          <p:spTgt spid="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p:bldP spid="10" grpId="0" animBg="1"/>
      <p:bldP spid="11" grpId="0"/>
    </p:bld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Encapsulation - Example</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0" indent="0">
              <a:buNone/>
            </a:pPr>
            <a:r>
              <a:rPr lang="en-US" sz="2400" dirty="0">
                <a:solidFill>
                  <a:schemeClr val="bg1"/>
                </a:solidFill>
              </a:rPr>
              <a:t>Other objects can change the values using the data members directly.</a:t>
            </a:r>
          </a:p>
          <a:p>
            <a:pPr marL="0" indent="0">
              <a:buNone/>
            </a:pPr>
            <a:endParaRPr lang="en-US" sz="2400" dirty="0">
              <a:solidFill>
                <a:schemeClr val="bg1"/>
              </a:solidFill>
            </a:endParaRPr>
          </a:p>
          <a:p>
            <a:pPr marL="0" indent="0">
              <a:buNone/>
            </a:pPr>
            <a:r>
              <a:rPr lang="en-US" sz="2400" dirty="0">
                <a:solidFill>
                  <a:schemeClr val="bg1"/>
                </a:solidFill>
              </a:rPr>
              <a:t>	p1.name = “John” ;</a:t>
            </a:r>
          </a:p>
          <a:p>
            <a:pPr marL="0" indent="0">
              <a:buNone/>
            </a:pPr>
            <a:r>
              <a:rPr lang="en-US" sz="2400" dirty="0">
                <a:solidFill>
                  <a:schemeClr val="bg1"/>
                </a:solidFill>
              </a:rPr>
              <a:t>	p1.age = 20 ;</a:t>
            </a:r>
          </a:p>
          <a:p>
            <a:pPr marL="0" indent="0">
              <a:buNone/>
            </a:pPr>
            <a:endParaRPr lang="en-US" sz="2400" dirty="0">
              <a:solidFill>
                <a:schemeClr val="bg1"/>
              </a:solidFill>
            </a:endParaRPr>
          </a:p>
          <a:p>
            <a:pPr marL="0" indent="0">
              <a:buNone/>
            </a:pPr>
            <a:endParaRPr lang="en-US" sz="2400" dirty="0">
              <a:solidFill>
                <a:schemeClr val="bg1"/>
              </a:solidFill>
            </a:endParaRPr>
          </a:p>
          <a:p>
            <a:pPr marL="0" indent="0">
              <a:buNone/>
            </a:pPr>
            <a:r>
              <a:rPr lang="en-US" sz="2400" dirty="0">
                <a:solidFill>
                  <a:schemeClr val="bg1"/>
                </a:solidFill>
              </a:rPr>
              <a:t>	p1.name = “jack 1234………..” ;</a:t>
            </a:r>
          </a:p>
          <a:p>
            <a:pPr marL="0" indent="0">
              <a:buNone/>
            </a:pPr>
            <a:r>
              <a:rPr lang="en-US" sz="2400" dirty="0">
                <a:solidFill>
                  <a:schemeClr val="bg1"/>
                </a:solidFill>
              </a:rPr>
              <a:t>	p1.age = 2000 ;</a:t>
            </a:r>
          </a:p>
          <a:p>
            <a:pPr marL="0" indent="0">
              <a:buNone/>
            </a:pPr>
            <a:endParaRPr lang="en-US" sz="2400" dirty="0">
              <a:solidFill>
                <a:schemeClr val="bg1"/>
              </a:solidFill>
            </a:endParaRPr>
          </a:p>
          <a:p>
            <a:pPr marL="0" indent="0">
              <a:buNone/>
            </a:pPr>
            <a:endParaRPr lang="en-US" sz="2400" dirty="0">
              <a:solidFill>
                <a:schemeClr val="bg1"/>
              </a:solidFill>
            </a:endParaRPr>
          </a:p>
          <a:p>
            <a:pPr marL="0" indent="0">
              <a:buNone/>
            </a:pPr>
            <a:endParaRPr lang="en-US" sz="2400" dirty="0">
              <a:solidFill>
                <a:schemeClr val="bg1"/>
              </a:solidFill>
            </a:endParaRPr>
          </a:p>
          <a:p>
            <a:pPr marL="0" indent="0">
              <a:buNone/>
            </a:pPr>
            <a:endParaRPr lang="en-US" sz="2400" dirty="0">
              <a:solidFill>
                <a:schemeClr val="bg1"/>
              </a:solidFill>
            </a:endParaRPr>
          </a:p>
          <a:p>
            <a:pPr marL="0" indent="0">
              <a:buNone/>
            </a:pPr>
            <a:endParaRPr lang="en-US" sz="2400" dirty="0">
              <a:solidFill>
                <a:schemeClr val="bg1"/>
              </a:solidFill>
            </a:endParaRPr>
          </a:p>
          <a:p>
            <a:pPr marL="0" indent="0">
              <a:buNone/>
            </a:pPr>
            <a:endParaRPr lang="en-US" sz="2400" dirty="0">
              <a:solidFill>
                <a:schemeClr val="bg1"/>
              </a:solidFill>
            </a:endParaRPr>
          </a:p>
          <a:p>
            <a:pPr marL="0" indent="0">
              <a:buNone/>
            </a:pPr>
            <a:endParaRPr lang="en-US" sz="2400" dirty="0">
              <a:solidFill>
                <a:schemeClr val="bg1"/>
              </a:solidFill>
            </a:endParaRPr>
          </a:p>
        </p:txBody>
      </p:sp>
      <p:sp>
        <p:nvSpPr>
          <p:cNvPr id="3" name="Rectangle 2">
            <a:extLst>
              <a:ext uri="{FF2B5EF4-FFF2-40B4-BE49-F238E27FC236}">
                <a16:creationId xmlns:a16="http://schemas.microsoft.com/office/drawing/2014/main" id="{C65471AB-1508-FC43-B984-6878DDC88295}"/>
              </a:ext>
            </a:extLst>
          </p:cNvPr>
          <p:cNvSpPr/>
          <p:nvPr/>
        </p:nvSpPr>
        <p:spPr>
          <a:xfrm>
            <a:off x="556055" y="1415441"/>
            <a:ext cx="3076494" cy="40083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FC210AA-D3B5-4640-B75C-199B13631657}"/>
              </a:ext>
            </a:extLst>
          </p:cNvPr>
          <p:cNvSpPr/>
          <p:nvPr/>
        </p:nvSpPr>
        <p:spPr>
          <a:xfrm>
            <a:off x="8090459" y="2563605"/>
            <a:ext cx="2600505" cy="281835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FE810C1-2D41-8D46-BCBB-D3AA31251538}"/>
              </a:ext>
            </a:extLst>
          </p:cNvPr>
          <p:cNvSpPr/>
          <p:nvPr/>
        </p:nvSpPr>
        <p:spPr>
          <a:xfrm>
            <a:off x="9601200" y="3252536"/>
            <a:ext cx="2141950" cy="4509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24B5A68-33DD-2D46-A934-362747689653}"/>
              </a:ext>
            </a:extLst>
          </p:cNvPr>
          <p:cNvSpPr/>
          <p:nvPr/>
        </p:nvSpPr>
        <p:spPr>
          <a:xfrm>
            <a:off x="9601200" y="2823464"/>
            <a:ext cx="937364" cy="29853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name</a:t>
            </a:r>
          </a:p>
        </p:txBody>
      </p:sp>
      <p:sp>
        <p:nvSpPr>
          <p:cNvPr id="10" name="Rectangle 9">
            <a:extLst>
              <a:ext uri="{FF2B5EF4-FFF2-40B4-BE49-F238E27FC236}">
                <a16:creationId xmlns:a16="http://schemas.microsoft.com/office/drawing/2014/main" id="{B14D41FF-461B-EF4E-BE54-5998782B5CE6}"/>
              </a:ext>
            </a:extLst>
          </p:cNvPr>
          <p:cNvSpPr/>
          <p:nvPr/>
        </p:nvSpPr>
        <p:spPr>
          <a:xfrm>
            <a:off x="9601200" y="4212948"/>
            <a:ext cx="2141950" cy="4509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38503D0-625D-F044-89C7-6D584A919FB8}"/>
              </a:ext>
            </a:extLst>
          </p:cNvPr>
          <p:cNvSpPr/>
          <p:nvPr/>
        </p:nvSpPr>
        <p:spPr>
          <a:xfrm>
            <a:off x="9601200" y="3783876"/>
            <a:ext cx="937364" cy="29853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age</a:t>
            </a:r>
          </a:p>
        </p:txBody>
      </p:sp>
      <p:sp>
        <p:nvSpPr>
          <p:cNvPr id="4" name="Rectangle 3">
            <a:extLst>
              <a:ext uri="{FF2B5EF4-FFF2-40B4-BE49-F238E27FC236}">
                <a16:creationId xmlns:a16="http://schemas.microsoft.com/office/drawing/2014/main" id="{AF4A8465-FE75-3842-A788-052F05F2B671}"/>
              </a:ext>
            </a:extLst>
          </p:cNvPr>
          <p:cNvSpPr/>
          <p:nvPr/>
        </p:nvSpPr>
        <p:spPr>
          <a:xfrm>
            <a:off x="8090459" y="2162772"/>
            <a:ext cx="2205936" cy="3131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rPr>
              <a:t>(p1) Person Object</a:t>
            </a:r>
          </a:p>
        </p:txBody>
      </p:sp>
      <p:sp>
        <p:nvSpPr>
          <p:cNvPr id="5" name="Rectangle 4">
            <a:extLst>
              <a:ext uri="{FF2B5EF4-FFF2-40B4-BE49-F238E27FC236}">
                <a16:creationId xmlns:a16="http://schemas.microsoft.com/office/drawing/2014/main" id="{99526973-C763-3147-8B0F-E9A686CED64E}"/>
              </a:ext>
            </a:extLst>
          </p:cNvPr>
          <p:cNvSpPr/>
          <p:nvPr/>
        </p:nvSpPr>
        <p:spPr>
          <a:xfrm>
            <a:off x="556054" y="2023475"/>
            <a:ext cx="3953316" cy="108025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8E973C9-786D-1743-AF13-03D071EBE193}"/>
              </a:ext>
            </a:extLst>
          </p:cNvPr>
          <p:cNvSpPr/>
          <p:nvPr/>
        </p:nvSpPr>
        <p:spPr>
          <a:xfrm>
            <a:off x="556053" y="3943500"/>
            <a:ext cx="5431387" cy="108025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7975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ppt_x"/>
                                          </p:val>
                                        </p:tav>
                                        <p:tav tm="100000">
                                          <p:val>
                                            <p:strVal val="#ppt_x"/>
                                          </p:val>
                                        </p:tav>
                                      </p:tavLst>
                                    </p:anim>
                                    <p:anim calcmode="lin" valueType="num">
                                      <p:cBhvr additive="base">
                                        <p:cTn id="24" dur="500" fill="hold"/>
                                        <p:tgtEl>
                                          <p:spTgt spid="11"/>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ppt_x"/>
                                          </p:val>
                                        </p:tav>
                                        <p:tav tm="100000">
                                          <p:val>
                                            <p:strVal val="#ppt_x"/>
                                          </p:val>
                                        </p:tav>
                                      </p:tavLst>
                                    </p:anim>
                                    <p:anim calcmode="lin" valueType="num">
                                      <p:cBhvr additive="base">
                                        <p:cTn id="2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7">
                                            <p:txEl>
                                              <p:pRg st="0" end="0"/>
                                            </p:txEl>
                                          </p:spTgt>
                                        </p:tgtEl>
                                        <p:attrNameLst>
                                          <p:attrName>style.visibility</p:attrName>
                                        </p:attrNameLst>
                                      </p:cBhvr>
                                      <p:to>
                                        <p:strVal val="visible"/>
                                      </p:to>
                                    </p:set>
                                    <p:animEffect transition="in" filter="dissolve">
                                      <p:cBhvr>
                                        <p:cTn id="33" dur="500"/>
                                        <p:tgtEl>
                                          <p:spTgt spid="7">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grpId="0" nodeType="clickEffect">
                                  <p:stCondLst>
                                    <p:cond delay="0"/>
                                  </p:stCondLst>
                                  <p:childTnLst>
                                    <p:set>
                                      <p:cBhvr>
                                        <p:cTn id="37" dur="1" fill="hold">
                                          <p:stCondLst>
                                            <p:cond delay="0"/>
                                          </p:stCondLst>
                                        </p:cTn>
                                        <p:tgtEl>
                                          <p:spTgt spid="7">
                                            <p:txEl>
                                              <p:pRg st="2" end="2"/>
                                            </p:txEl>
                                          </p:spTgt>
                                        </p:tgtEl>
                                        <p:attrNameLst>
                                          <p:attrName>style.visibility</p:attrName>
                                        </p:attrNameLst>
                                      </p:cBhvr>
                                      <p:to>
                                        <p:strVal val="visible"/>
                                      </p:to>
                                    </p:set>
                                    <p:animEffect transition="in" filter="dissolve">
                                      <p:cBhvr>
                                        <p:cTn id="38" dur="500"/>
                                        <p:tgtEl>
                                          <p:spTgt spid="7">
                                            <p:txEl>
                                              <p:pRg st="2" end="2"/>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9" presetClass="entr" presetSubtype="0" fill="hold" grpId="0" nodeType="clickEffect">
                                  <p:stCondLst>
                                    <p:cond delay="0"/>
                                  </p:stCondLst>
                                  <p:childTnLst>
                                    <p:set>
                                      <p:cBhvr>
                                        <p:cTn id="42" dur="1" fill="hold">
                                          <p:stCondLst>
                                            <p:cond delay="0"/>
                                          </p:stCondLst>
                                        </p:cTn>
                                        <p:tgtEl>
                                          <p:spTgt spid="7">
                                            <p:txEl>
                                              <p:pRg st="3" end="3"/>
                                            </p:txEl>
                                          </p:spTgt>
                                        </p:tgtEl>
                                        <p:attrNameLst>
                                          <p:attrName>style.visibility</p:attrName>
                                        </p:attrNameLst>
                                      </p:cBhvr>
                                      <p:to>
                                        <p:strVal val="visible"/>
                                      </p:to>
                                    </p:set>
                                    <p:animEffect transition="in" filter="dissolve">
                                      <p:cBhvr>
                                        <p:cTn id="43" dur="500"/>
                                        <p:tgtEl>
                                          <p:spTgt spid="7">
                                            <p:txEl>
                                              <p:pRg st="3" end="3"/>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9" presetClass="entr" presetSubtype="0" fill="hold" grpId="0" nodeType="clickEffect">
                                  <p:stCondLst>
                                    <p:cond delay="0"/>
                                  </p:stCondLst>
                                  <p:childTnLst>
                                    <p:set>
                                      <p:cBhvr>
                                        <p:cTn id="47" dur="1" fill="hold">
                                          <p:stCondLst>
                                            <p:cond delay="0"/>
                                          </p:stCondLst>
                                        </p:cTn>
                                        <p:tgtEl>
                                          <p:spTgt spid="7">
                                            <p:txEl>
                                              <p:pRg st="6" end="6"/>
                                            </p:txEl>
                                          </p:spTgt>
                                        </p:tgtEl>
                                        <p:attrNameLst>
                                          <p:attrName>style.visibility</p:attrName>
                                        </p:attrNameLst>
                                      </p:cBhvr>
                                      <p:to>
                                        <p:strVal val="visible"/>
                                      </p:to>
                                    </p:set>
                                    <p:animEffect transition="in" filter="dissolve">
                                      <p:cBhvr>
                                        <p:cTn id="48" dur="500"/>
                                        <p:tgtEl>
                                          <p:spTgt spid="7">
                                            <p:txEl>
                                              <p:pRg st="6" end="6"/>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9" presetClass="entr" presetSubtype="0" fill="hold" grpId="0" nodeType="clickEffect">
                                  <p:stCondLst>
                                    <p:cond delay="0"/>
                                  </p:stCondLst>
                                  <p:childTnLst>
                                    <p:set>
                                      <p:cBhvr>
                                        <p:cTn id="52" dur="1" fill="hold">
                                          <p:stCondLst>
                                            <p:cond delay="0"/>
                                          </p:stCondLst>
                                        </p:cTn>
                                        <p:tgtEl>
                                          <p:spTgt spid="7">
                                            <p:txEl>
                                              <p:pRg st="7" end="7"/>
                                            </p:txEl>
                                          </p:spTgt>
                                        </p:tgtEl>
                                        <p:attrNameLst>
                                          <p:attrName>style.visibility</p:attrName>
                                        </p:attrNameLst>
                                      </p:cBhvr>
                                      <p:to>
                                        <p:strVal val="visible"/>
                                      </p:to>
                                    </p:set>
                                    <p:animEffect transition="in" filter="dissolve">
                                      <p:cBhvr>
                                        <p:cTn id="53" dur="500"/>
                                        <p:tgtEl>
                                          <p:spTgt spid="7">
                                            <p:txEl>
                                              <p:pRg st="7" end="7"/>
                                            </p:txEl>
                                          </p:spTgt>
                                        </p:tgtEl>
                                      </p:cBhvr>
                                    </p:animEffect>
                                  </p:childTnLst>
                                </p:cTn>
                              </p:par>
                              <p:par>
                                <p:cTn id="54" presetID="9" presetClass="entr" presetSubtype="0" fill="hold" grpId="0" nodeType="withEffect">
                                  <p:stCondLst>
                                    <p:cond delay="0"/>
                                  </p:stCondLst>
                                  <p:childTnLst>
                                    <p:set>
                                      <p:cBhvr>
                                        <p:cTn id="55" dur="1" fill="hold">
                                          <p:stCondLst>
                                            <p:cond delay="0"/>
                                          </p:stCondLst>
                                        </p:cTn>
                                        <p:tgtEl>
                                          <p:spTgt spid="5"/>
                                        </p:tgtEl>
                                        <p:attrNameLst>
                                          <p:attrName>style.visibility</p:attrName>
                                        </p:attrNameLst>
                                      </p:cBhvr>
                                      <p:to>
                                        <p:strVal val="visible"/>
                                      </p:to>
                                    </p:set>
                                    <p:animEffect transition="in" filter="dissolve">
                                      <p:cBhvr>
                                        <p:cTn id="5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6" grpId="0" animBg="1"/>
      <p:bldP spid="8" grpId="0" animBg="1"/>
      <p:bldP spid="9" grpId="0"/>
      <p:bldP spid="10" grpId="0" animBg="1"/>
      <p:bldP spid="11" grpId="0"/>
      <p:bldP spid="4" grpId="0"/>
      <p:bldP spid="5"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Encapsulation - Example</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0" indent="0">
              <a:buNone/>
            </a:pPr>
            <a:r>
              <a:rPr lang="en-US" sz="2400" dirty="0">
                <a:solidFill>
                  <a:schemeClr val="bg1"/>
                </a:solidFill>
              </a:rPr>
              <a:t>Solution – Encapsulation</a:t>
            </a:r>
          </a:p>
          <a:p>
            <a:pPr marL="0" indent="0">
              <a:buNone/>
            </a:pPr>
            <a:r>
              <a:rPr lang="en-US" sz="2400" dirty="0">
                <a:solidFill>
                  <a:schemeClr val="bg1"/>
                </a:solidFill>
              </a:rPr>
              <a:t>Hide data members</a:t>
            </a:r>
          </a:p>
          <a:p>
            <a:pPr marL="0" indent="0">
              <a:buNone/>
            </a:pPr>
            <a:r>
              <a:rPr lang="en-US" sz="2400" dirty="0">
                <a:solidFill>
                  <a:schemeClr val="bg1"/>
                </a:solidFill>
              </a:rPr>
              <a:t>Expose setters/getters</a:t>
            </a:r>
          </a:p>
          <a:p>
            <a:pPr marL="0" indent="0">
              <a:buNone/>
            </a:pPr>
            <a:r>
              <a:rPr lang="en-US" sz="2400" dirty="0" err="1">
                <a:solidFill>
                  <a:schemeClr val="bg1"/>
                </a:solidFill>
              </a:rPr>
              <a:t>setName</a:t>
            </a:r>
            <a:r>
              <a:rPr lang="en-US" sz="2400" dirty="0">
                <a:solidFill>
                  <a:schemeClr val="bg1"/>
                </a:solidFill>
              </a:rPr>
              <a:t> and </a:t>
            </a:r>
            <a:r>
              <a:rPr lang="en-US" sz="2400" dirty="0" err="1">
                <a:solidFill>
                  <a:schemeClr val="bg1"/>
                </a:solidFill>
              </a:rPr>
              <a:t>setAge</a:t>
            </a:r>
            <a:r>
              <a:rPr lang="en-US" sz="2400" dirty="0">
                <a:solidFill>
                  <a:schemeClr val="bg1"/>
                </a:solidFill>
              </a:rPr>
              <a:t> are functions.</a:t>
            </a:r>
          </a:p>
          <a:p>
            <a:pPr marL="0" indent="0">
              <a:buNone/>
            </a:pPr>
            <a:r>
              <a:rPr lang="en-US" sz="2400" dirty="0">
                <a:solidFill>
                  <a:schemeClr val="bg1"/>
                </a:solidFill>
              </a:rPr>
              <a:t>They can validate the input, before</a:t>
            </a:r>
          </a:p>
          <a:p>
            <a:pPr marL="0" indent="0">
              <a:buNone/>
            </a:pPr>
            <a:r>
              <a:rPr lang="en-US" sz="2400" dirty="0">
                <a:solidFill>
                  <a:schemeClr val="bg1"/>
                </a:solidFill>
              </a:rPr>
              <a:t>assigning to target members</a:t>
            </a:r>
          </a:p>
          <a:p>
            <a:pPr marL="0" indent="0">
              <a:buNone/>
            </a:pPr>
            <a:endParaRPr lang="en-US" sz="2400" dirty="0">
              <a:solidFill>
                <a:schemeClr val="bg1"/>
              </a:solidFill>
            </a:endParaRPr>
          </a:p>
          <a:p>
            <a:pPr marL="0" indent="0">
              <a:buNone/>
            </a:pPr>
            <a:r>
              <a:rPr lang="en-US" sz="2400" dirty="0">
                <a:solidFill>
                  <a:schemeClr val="bg1"/>
                </a:solidFill>
              </a:rPr>
              <a:t>	</a:t>
            </a:r>
          </a:p>
          <a:p>
            <a:pPr marL="0" indent="0">
              <a:buNone/>
            </a:pPr>
            <a:endParaRPr lang="en-US" sz="2400" dirty="0">
              <a:solidFill>
                <a:schemeClr val="bg1"/>
              </a:solidFill>
            </a:endParaRPr>
          </a:p>
          <a:p>
            <a:pPr marL="0" indent="0">
              <a:buNone/>
            </a:pPr>
            <a:r>
              <a:rPr lang="en-US" sz="2400" dirty="0">
                <a:solidFill>
                  <a:schemeClr val="bg1"/>
                </a:solidFill>
              </a:rPr>
              <a:t>	</a:t>
            </a:r>
          </a:p>
          <a:p>
            <a:pPr marL="0" indent="0">
              <a:buNone/>
            </a:pPr>
            <a:endParaRPr lang="en-US" sz="2400" dirty="0">
              <a:solidFill>
                <a:schemeClr val="bg1"/>
              </a:solidFill>
            </a:endParaRPr>
          </a:p>
          <a:p>
            <a:pPr marL="0" indent="0">
              <a:buNone/>
            </a:pPr>
            <a:endParaRPr lang="en-US" sz="2400" dirty="0">
              <a:solidFill>
                <a:schemeClr val="bg1"/>
              </a:solidFill>
            </a:endParaRPr>
          </a:p>
          <a:p>
            <a:pPr marL="0" indent="0">
              <a:buNone/>
            </a:pPr>
            <a:endParaRPr lang="en-US" sz="2400" dirty="0">
              <a:solidFill>
                <a:schemeClr val="bg1"/>
              </a:solidFill>
            </a:endParaRPr>
          </a:p>
          <a:p>
            <a:pPr marL="0" indent="0">
              <a:buNone/>
            </a:pPr>
            <a:endParaRPr lang="en-US" sz="2400" dirty="0">
              <a:solidFill>
                <a:schemeClr val="bg1"/>
              </a:solidFill>
            </a:endParaRPr>
          </a:p>
          <a:p>
            <a:pPr marL="0" indent="0">
              <a:buNone/>
            </a:pPr>
            <a:endParaRPr lang="en-US" sz="2400" dirty="0">
              <a:solidFill>
                <a:schemeClr val="bg1"/>
              </a:solidFill>
            </a:endParaRPr>
          </a:p>
          <a:p>
            <a:pPr marL="0" indent="0">
              <a:buNone/>
            </a:pPr>
            <a:endParaRPr lang="en-US" sz="2400" dirty="0">
              <a:solidFill>
                <a:schemeClr val="bg1"/>
              </a:solidFill>
            </a:endParaRPr>
          </a:p>
        </p:txBody>
      </p:sp>
      <p:sp>
        <p:nvSpPr>
          <p:cNvPr id="3" name="Rectangle 2">
            <a:extLst>
              <a:ext uri="{FF2B5EF4-FFF2-40B4-BE49-F238E27FC236}">
                <a16:creationId xmlns:a16="http://schemas.microsoft.com/office/drawing/2014/main" id="{C65471AB-1508-FC43-B984-6878DDC88295}"/>
              </a:ext>
            </a:extLst>
          </p:cNvPr>
          <p:cNvSpPr/>
          <p:nvPr/>
        </p:nvSpPr>
        <p:spPr>
          <a:xfrm>
            <a:off x="556055" y="1415441"/>
            <a:ext cx="3076494" cy="40083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FC210AA-D3B5-4640-B75C-199B13631657}"/>
              </a:ext>
            </a:extLst>
          </p:cNvPr>
          <p:cNvSpPr/>
          <p:nvPr/>
        </p:nvSpPr>
        <p:spPr>
          <a:xfrm>
            <a:off x="8286644" y="1816274"/>
            <a:ext cx="2600505" cy="281835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FE810C1-2D41-8D46-BCBB-D3AA31251538}"/>
              </a:ext>
            </a:extLst>
          </p:cNvPr>
          <p:cNvSpPr/>
          <p:nvPr/>
        </p:nvSpPr>
        <p:spPr>
          <a:xfrm>
            <a:off x="10145348" y="2043349"/>
            <a:ext cx="1490597" cy="33775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setName</a:t>
            </a:r>
            <a:endParaRPr lang="en-US" dirty="0">
              <a:solidFill>
                <a:schemeClr val="tx1"/>
              </a:solidFill>
            </a:endParaRPr>
          </a:p>
        </p:txBody>
      </p:sp>
      <p:sp>
        <p:nvSpPr>
          <p:cNvPr id="9" name="Rectangle 8">
            <a:extLst>
              <a:ext uri="{FF2B5EF4-FFF2-40B4-BE49-F238E27FC236}">
                <a16:creationId xmlns:a16="http://schemas.microsoft.com/office/drawing/2014/main" id="{F24B5A68-33DD-2D46-A934-362747689653}"/>
              </a:ext>
            </a:extLst>
          </p:cNvPr>
          <p:cNvSpPr/>
          <p:nvPr/>
        </p:nvSpPr>
        <p:spPr>
          <a:xfrm>
            <a:off x="8573333" y="2432136"/>
            <a:ext cx="937364" cy="29853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name</a:t>
            </a:r>
          </a:p>
        </p:txBody>
      </p:sp>
      <p:sp>
        <p:nvSpPr>
          <p:cNvPr id="11" name="Rectangle 10">
            <a:extLst>
              <a:ext uri="{FF2B5EF4-FFF2-40B4-BE49-F238E27FC236}">
                <a16:creationId xmlns:a16="http://schemas.microsoft.com/office/drawing/2014/main" id="{838503D0-625D-F044-89C7-6D584A919FB8}"/>
              </a:ext>
            </a:extLst>
          </p:cNvPr>
          <p:cNvSpPr/>
          <p:nvPr/>
        </p:nvSpPr>
        <p:spPr>
          <a:xfrm>
            <a:off x="8542696" y="3729129"/>
            <a:ext cx="937364" cy="29853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age</a:t>
            </a:r>
          </a:p>
        </p:txBody>
      </p:sp>
      <p:sp>
        <p:nvSpPr>
          <p:cNvPr id="4" name="Rectangle 3">
            <a:extLst>
              <a:ext uri="{FF2B5EF4-FFF2-40B4-BE49-F238E27FC236}">
                <a16:creationId xmlns:a16="http://schemas.microsoft.com/office/drawing/2014/main" id="{AF4A8465-FE75-3842-A788-052F05F2B671}"/>
              </a:ext>
            </a:extLst>
          </p:cNvPr>
          <p:cNvSpPr/>
          <p:nvPr/>
        </p:nvSpPr>
        <p:spPr>
          <a:xfrm>
            <a:off x="8286644" y="1415441"/>
            <a:ext cx="2205936" cy="3131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rPr>
              <a:t>(p1) Person Object</a:t>
            </a:r>
          </a:p>
        </p:txBody>
      </p:sp>
      <p:sp>
        <p:nvSpPr>
          <p:cNvPr id="13" name="Rectangle 12">
            <a:extLst>
              <a:ext uri="{FF2B5EF4-FFF2-40B4-BE49-F238E27FC236}">
                <a16:creationId xmlns:a16="http://schemas.microsoft.com/office/drawing/2014/main" id="{F020BB82-397C-3743-825C-691B661EADF8}"/>
              </a:ext>
            </a:extLst>
          </p:cNvPr>
          <p:cNvSpPr/>
          <p:nvPr/>
        </p:nvSpPr>
        <p:spPr>
          <a:xfrm>
            <a:off x="10145348" y="2707736"/>
            <a:ext cx="1490597" cy="33775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getName</a:t>
            </a:r>
            <a:endParaRPr lang="en-US" dirty="0">
              <a:solidFill>
                <a:schemeClr val="tx1"/>
              </a:solidFill>
            </a:endParaRPr>
          </a:p>
        </p:txBody>
      </p:sp>
      <p:sp>
        <p:nvSpPr>
          <p:cNvPr id="14" name="Rectangle 13">
            <a:extLst>
              <a:ext uri="{FF2B5EF4-FFF2-40B4-BE49-F238E27FC236}">
                <a16:creationId xmlns:a16="http://schemas.microsoft.com/office/drawing/2014/main" id="{E32EEC78-0890-2E4C-AE99-38D3E4443A52}"/>
              </a:ext>
            </a:extLst>
          </p:cNvPr>
          <p:cNvSpPr/>
          <p:nvPr/>
        </p:nvSpPr>
        <p:spPr>
          <a:xfrm>
            <a:off x="10145348" y="3348736"/>
            <a:ext cx="1490597" cy="33775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setAge</a:t>
            </a:r>
            <a:endParaRPr lang="en-US" dirty="0">
              <a:solidFill>
                <a:schemeClr val="tx1"/>
              </a:solidFill>
            </a:endParaRPr>
          </a:p>
        </p:txBody>
      </p:sp>
      <p:sp>
        <p:nvSpPr>
          <p:cNvPr id="15" name="Rectangle 14">
            <a:extLst>
              <a:ext uri="{FF2B5EF4-FFF2-40B4-BE49-F238E27FC236}">
                <a16:creationId xmlns:a16="http://schemas.microsoft.com/office/drawing/2014/main" id="{2F46FFEF-F353-864F-B312-0AAAE0A5D49A}"/>
              </a:ext>
            </a:extLst>
          </p:cNvPr>
          <p:cNvSpPr/>
          <p:nvPr/>
        </p:nvSpPr>
        <p:spPr>
          <a:xfrm>
            <a:off x="10145348" y="3996954"/>
            <a:ext cx="1490597" cy="33775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getAge</a:t>
            </a:r>
            <a:endParaRPr lang="en-US" dirty="0">
              <a:solidFill>
                <a:schemeClr val="tx1"/>
              </a:solidFill>
            </a:endParaRPr>
          </a:p>
        </p:txBody>
      </p:sp>
      <p:cxnSp>
        <p:nvCxnSpPr>
          <p:cNvPr id="17" name="Straight Connector 16">
            <a:extLst>
              <a:ext uri="{FF2B5EF4-FFF2-40B4-BE49-F238E27FC236}">
                <a16:creationId xmlns:a16="http://schemas.microsoft.com/office/drawing/2014/main" id="{A93258BA-AFB4-D84F-BC0C-DE61D7147027}"/>
              </a:ext>
            </a:extLst>
          </p:cNvPr>
          <p:cNvCxnSpPr>
            <a:stCxn id="9" idx="3"/>
            <a:endCxn id="8" idx="1"/>
          </p:cNvCxnSpPr>
          <p:nvPr/>
        </p:nvCxnSpPr>
        <p:spPr>
          <a:xfrm flipV="1">
            <a:off x="9510697" y="2212225"/>
            <a:ext cx="634651" cy="36918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321282B4-52C6-0E4C-95BD-A1764D9A5C2B}"/>
              </a:ext>
            </a:extLst>
          </p:cNvPr>
          <p:cNvCxnSpPr>
            <a:stCxn id="9" idx="3"/>
            <a:endCxn id="13" idx="1"/>
          </p:cNvCxnSpPr>
          <p:nvPr/>
        </p:nvCxnSpPr>
        <p:spPr>
          <a:xfrm>
            <a:off x="9510697" y="2581405"/>
            <a:ext cx="634651" cy="29520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464AFBA-047E-F045-B0DD-6D0D583CDEEA}"/>
              </a:ext>
            </a:extLst>
          </p:cNvPr>
          <p:cNvCxnSpPr/>
          <p:nvPr/>
        </p:nvCxnSpPr>
        <p:spPr>
          <a:xfrm flipV="1">
            <a:off x="9480060" y="3476042"/>
            <a:ext cx="634651" cy="36918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C01D2C59-180D-D845-AE60-C706ADC71F50}"/>
              </a:ext>
            </a:extLst>
          </p:cNvPr>
          <p:cNvCxnSpPr/>
          <p:nvPr/>
        </p:nvCxnSpPr>
        <p:spPr>
          <a:xfrm>
            <a:off x="9480060" y="3845222"/>
            <a:ext cx="634651" cy="29520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0F25201-F8F1-9D47-A9F6-ECFEDFD32200}"/>
              </a:ext>
            </a:extLst>
          </p:cNvPr>
          <p:cNvSpPr/>
          <p:nvPr/>
        </p:nvSpPr>
        <p:spPr>
          <a:xfrm>
            <a:off x="556054" y="4140429"/>
            <a:ext cx="7260187" cy="2034903"/>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Public void </a:t>
            </a:r>
            <a:r>
              <a:rPr lang="en-US" sz="2000" dirty="0" err="1"/>
              <a:t>setAge</a:t>
            </a:r>
            <a:r>
              <a:rPr lang="en-US" sz="2000" dirty="0"/>
              <a:t> (int age) {</a:t>
            </a:r>
          </a:p>
          <a:p>
            <a:r>
              <a:rPr lang="en-US" sz="2000" dirty="0"/>
              <a:t>If ( age &lt; 1 || age &gt; 100) {</a:t>
            </a:r>
          </a:p>
          <a:p>
            <a:r>
              <a:rPr lang="en-US" sz="2000" dirty="0"/>
              <a:t>throw new </a:t>
            </a:r>
            <a:r>
              <a:rPr lang="en-US" sz="2000" dirty="0" err="1"/>
              <a:t>InvalidAgeException</a:t>
            </a:r>
            <a:r>
              <a:rPr lang="en-US" sz="2000" dirty="0"/>
              <a:t> ( );</a:t>
            </a:r>
          </a:p>
          <a:p>
            <a:r>
              <a:rPr lang="en-US" sz="2000" dirty="0"/>
              <a:t>}</a:t>
            </a:r>
          </a:p>
          <a:p>
            <a:r>
              <a:rPr lang="en-US" sz="2000" dirty="0" err="1"/>
              <a:t>this.age</a:t>
            </a:r>
            <a:r>
              <a:rPr lang="en-US" sz="2000" dirty="0"/>
              <a:t> = age</a:t>
            </a:r>
          </a:p>
          <a:p>
            <a:r>
              <a:rPr lang="en-US" sz="2000" dirty="0"/>
              <a:t>}</a:t>
            </a:r>
          </a:p>
        </p:txBody>
      </p:sp>
    </p:spTree>
    <p:extLst>
      <p:ext uri="{BB962C8B-B14F-4D97-AF65-F5344CB8AC3E}">
        <p14:creationId xmlns:p14="http://schemas.microsoft.com/office/powerpoint/2010/main" val="889546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ppt_x"/>
                                          </p:val>
                                        </p:tav>
                                        <p:tav tm="100000">
                                          <p:val>
                                            <p:strVal val="#ppt_x"/>
                                          </p:val>
                                        </p:tav>
                                      </p:tavLst>
                                    </p:anim>
                                    <p:anim calcmode="lin" valueType="num">
                                      <p:cBhvr additive="base">
                                        <p:cTn id="16" dur="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500" fill="hold"/>
                                        <p:tgtEl>
                                          <p:spTgt spid="19"/>
                                        </p:tgtEl>
                                        <p:attrNameLst>
                                          <p:attrName>ppt_x</p:attrName>
                                        </p:attrNameLst>
                                      </p:cBhvr>
                                      <p:tavLst>
                                        <p:tav tm="0">
                                          <p:val>
                                            <p:strVal val="#ppt_x"/>
                                          </p:val>
                                        </p:tav>
                                        <p:tav tm="100000">
                                          <p:val>
                                            <p:strVal val="#ppt_x"/>
                                          </p:val>
                                        </p:tav>
                                      </p:tavLst>
                                    </p:anim>
                                    <p:anim calcmode="lin" valueType="num">
                                      <p:cBhvr additive="base">
                                        <p:cTn id="20" dur="500" fill="hold"/>
                                        <p:tgtEl>
                                          <p:spTgt spid="19"/>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500" fill="hold"/>
                                        <p:tgtEl>
                                          <p:spTgt spid="13"/>
                                        </p:tgtEl>
                                        <p:attrNameLst>
                                          <p:attrName>ppt_x</p:attrName>
                                        </p:attrNameLst>
                                      </p:cBhvr>
                                      <p:tavLst>
                                        <p:tav tm="0">
                                          <p:val>
                                            <p:strVal val="#ppt_x"/>
                                          </p:val>
                                        </p:tav>
                                        <p:tav tm="100000">
                                          <p:val>
                                            <p:strVal val="#ppt_x"/>
                                          </p:val>
                                        </p:tav>
                                      </p:tavLst>
                                    </p:anim>
                                    <p:anim calcmode="lin" valueType="num">
                                      <p:cBhvr additive="base">
                                        <p:cTn id="28" dur="500" fill="hold"/>
                                        <p:tgtEl>
                                          <p:spTgt spid="13"/>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ppt_x"/>
                                          </p:val>
                                        </p:tav>
                                        <p:tav tm="100000">
                                          <p:val>
                                            <p:strVal val="#ppt_x"/>
                                          </p:val>
                                        </p:tav>
                                      </p:tavLst>
                                    </p:anim>
                                    <p:anim calcmode="lin" valueType="num">
                                      <p:cBhvr additive="base">
                                        <p:cTn id="32" dur="500" fill="hold"/>
                                        <p:tgtEl>
                                          <p:spTgt spid="9"/>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fill="hold"/>
                                        <p:tgtEl>
                                          <p:spTgt spid="11"/>
                                        </p:tgtEl>
                                        <p:attrNameLst>
                                          <p:attrName>ppt_x</p:attrName>
                                        </p:attrNameLst>
                                      </p:cBhvr>
                                      <p:tavLst>
                                        <p:tav tm="0">
                                          <p:val>
                                            <p:strVal val="#ppt_x"/>
                                          </p:val>
                                        </p:tav>
                                        <p:tav tm="100000">
                                          <p:val>
                                            <p:strVal val="#ppt_x"/>
                                          </p:val>
                                        </p:tav>
                                      </p:tavLst>
                                    </p:anim>
                                    <p:anim calcmode="lin" valueType="num">
                                      <p:cBhvr additive="base">
                                        <p:cTn id="36" dur="500" fill="hold"/>
                                        <p:tgtEl>
                                          <p:spTgt spid="11"/>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ppt_x"/>
                                          </p:val>
                                        </p:tav>
                                        <p:tav tm="100000">
                                          <p:val>
                                            <p:strVal val="#ppt_x"/>
                                          </p:val>
                                        </p:tav>
                                      </p:tavLst>
                                    </p:anim>
                                    <p:anim calcmode="lin" valueType="num">
                                      <p:cBhvr additive="base">
                                        <p:cTn id="40" dur="500" fill="hold"/>
                                        <p:tgtEl>
                                          <p:spTgt spid="20"/>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ppt_x"/>
                                          </p:val>
                                        </p:tav>
                                        <p:tav tm="100000">
                                          <p:val>
                                            <p:strVal val="#ppt_x"/>
                                          </p:val>
                                        </p:tav>
                                      </p:tavLst>
                                    </p:anim>
                                    <p:anim calcmode="lin" valueType="num">
                                      <p:cBhvr additive="base">
                                        <p:cTn id="44" dur="500" fill="hold"/>
                                        <p:tgtEl>
                                          <p:spTgt spid="21"/>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14"/>
                                        </p:tgtEl>
                                        <p:attrNameLst>
                                          <p:attrName>style.visibility</p:attrName>
                                        </p:attrNameLst>
                                      </p:cBhvr>
                                      <p:to>
                                        <p:strVal val="visible"/>
                                      </p:to>
                                    </p:set>
                                    <p:anim calcmode="lin" valueType="num">
                                      <p:cBhvr additive="base">
                                        <p:cTn id="47" dur="500" fill="hold"/>
                                        <p:tgtEl>
                                          <p:spTgt spid="14"/>
                                        </p:tgtEl>
                                        <p:attrNameLst>
                                          <p:attrName>ppt_x</p:attrName>
                                        </p:attrNameLst>
                                      </p:cBhvr>
                                      <p:tavLst>
                                        <p:tav tm="0">
                                          <p:val>
                                            <p:strVal val="#ppt_x"/>
                                          </p:val>
                                        </p:tav>
                                        <p:tav tm="100000">
                                          <p:val>
                                            <p:strVal val="#ppt_x"/>
                                          </p:val>
                                        </p:tav>
                                      </p:tavLst>
                                    </p:anim>
                                    <p:anim calcmode="lin" valueType="num">
                                      <p:cBhvr additive="base">
                                        <p:cTn id="48" dur="500" fill="hold"/>
                                        <p:tgtEl>
                                          <p:spTgt spid="14"/>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15"/>
                                        </p:tgtEl>
                                        <p:attrNameLst>
                                          <p:attrName>style.visibility</p:attrName>
                                        </p:attrNameLst>
                                      </p:cBhvr>
                                      <p:to>
                                        <p:strVal val="visible"/>
                                      </p:to>
                                    </p:set>
                                    <p:anim calcmode="lin" valueType="num">
                                      <p:cBhvr additive="base">
                                        <p:cTn id="51" dur="500" fill="hold"/>
                                        <p:tgtEl>
                                          <p:spTgt spid="15"/>
                                        </p:tgtEl>
                                        <p:attrNameLst>
                                          <p:attrName>ppt_x</p:attrName>
                                        </p:attrNameLst>
                                      </p:cBhvr>
                                      <p:tavLst>
                                        <p:tav tm="0">
                                          <p:val>
                                            <p:strVal val="#ppt_x"/>
                                          </p:val>
                                        </p:tav>
                                        <p:tav tm="100000">
                                          <p:val>
                                            <p:strVal val="#ppt_x"/>
                                          </p:val>
                                        </p:tav>
                                      </p:tavLst>
                                    </p:anim>
                                    <p:anim calcmode="lin" valueType="num">
                                      <p:cBhvr additive="base">
                                        <p:cTn id="52"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grpId="0" nodeType="clickEffect">
                                  <p:stCondLst>
                                    <p:cond delay="0"/>
                                  </p:stCondLst>
                                  <p:childTnLst>
                                    <p:set>
                                      <p:cBhvr>
                                        <p:cTn id="56" dur="1" fill="hold">
                                          <p:stCondLst>
                                            <p:cond delay="0"/>
                                          </p:stCondLst>
                                        </p:cTn>
                                        <p:tgtEl>
                                          <p:spTgt spid="22"/>
                                        </p:tgtEl>
                                        <p:attrNameLst>
                                          <p:attrName>style.visibility</p:attrName>
                                        </p:attrNameLst>
                                      </p:cBhvr>
                                      <p:to>
                                        <p:strVal val="visible"/>
                                      </p:to>
                                    </p:set>
                                    <p:anim calcmode="lin" valueType="num">
                                      <p:cBhvr additive="base">
                                        <p:cTn id="57" dur="500" fill="hold"/>
                                        <p:tgtEl>
                                          <p:spTgt spid="22"/>
                                        </p:tgtEl>
                                        <p:attrNameLst>
                                          <p:attrName>ppt_x</p:attrName>
                                        </p:attrNameLst>
                                      </p:cBhvr>
                                      <p:tavLst>
                                        <p:tav tm="0">
                                          <p:val>
                                            <p:strVal val="#ppt_x"/>
                                          </p:val>
                                        </p:tav>
                                        <p:tav tm="100000">
                                          <p:val>
                                            <p:strVal val="#ppt_x"/>
                                          </p:val>
                                        </p:tav>
                                      </p:tavLst>
                                    </p:anim>
                                    <p:anim calcmode="lin" valueType="num">
                                      <p:cBhvr additive="base">
                                        <p:cTn id="5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p:bldP spid="11" grpId="0"/>
      <p:bldP spid="4" grpId="0"/>
      <p:bldP spid="13" grpId="0" animBg="1"/>
      <p:bldP spid="14" grpId="0" animBg="1"/>
      <p:bldP spid="15" grpId="0" animBg="1"/>
      <p:bldP spid="2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What is class?</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613719" y="1725571"/>
            <a:ext cx="3262184" cy="496458"/>
          </a:xfrm>
        </p:spPr>
        <p:txBody>
          <a:bodyPr>
            <a:normAutofit/>
          </a:bodyPr>
          <a:lstStyle/>
          <a:p>
            <a:pPr marL="0" indent="0" algn="just">
              <a:buNone/>
            </a:pPr>
            <a:r>
              <a:rPr lang="en-US" dirty="0">
                <a:solidFill>
                  <a:schemeClr val="bg1"/>
                </a:solidFill>
              </a:rPr>
              <a:t>A class may contain:</a:t>
            </a:r>
          </a:p>
        </p:txBody>
      </p:sp>
      <p:sp>
        <p:nvSpPr>
          <p:cNvPr id="3" name="Rectangle 2">
            <a:extLst>
              <a:ext uri="{FF2B5EF4-FFF2-40B4-BE49-F238E27FC236}">
                <a16:creationId xmlns:a16="http://schemas.microsoft.com/office/drawing/2014/main" id="{B9B66AD7-BF51-0F48-9622-37869684C42B}"/>
              </a:ext>
            </a:extLst>
          </p:cNvPr>
          <p:cNvSpPr/>
          <p:nvPr/>
        </p:nvSpPr>
        <p:spPr>
          <a:xfrm>
            <a:off x="613719" y="2767913"/>
            <a:ext cx="2957384" cy="2644346"/>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2400" b="1" dirty="0"/>
              <a:t>Syntax:</a:t>
            </a:r>
          </a:p>
          <a:p>
            <a:endParaRPr lang="en-US" dirty="0"/>
          </a:p>
          <a:p>
            <a:pPr lvl="1"/>
            <a:r>
              <a:rPr lang="en-US" sz="2000" dirty="0"/>
              <a:t>class &lt;</a:t>
            </a:r>
            <a:r>
              <a:rPr lang="en-US" sz="2000" dirty="0" err="1"/>
              <a:t>class_name</a:t>
            </a:r>
            <a:r>
              <a:rPr lang="en-US" sz="2000" dirty="0"/>
              <a:t>&gt; {</a:t>
            </a:r>
          </a:p>
          <a:p>
            <a:pPr lvl="2"/>
            <a:r>
              <a:rPr lang="en-US" sz="2000" dirty="0"/>
              <a:t>field;</a:t>
            </a:r>
          </a:p>
          <a:p>
            <a:pPr lvl="2"/>
            <a:r>
              <a:rPr lang="en-US" sz="2000" dirty="0"/>
              <a:t>method;</a:t>
            </a:r>
          </a:p>
          <a:p>
            <a:pPr lvl="1"/>
            <a:r>
              <a:rPr lang="en-US" sz="2000" dirty="0"/>
              <a:t>}</a:t>
            </a:r>
          </a:p>
        </p:txBody>
      </p:sp>
      <p:sp>
        <p:nvSpPr>
          <p:cNvPr id="5" name="Rounded Rectangle 4">
            <a:extLst>
              <a:ext uri="{FF2B5EF4-FFF2-40B4-BE49-F238E27FC236}">
                <a16:creationId xmlns:a16="http://schemas.microsoft.com/office/drawing/2014/main" id="{61D0A2D2-F17A-084D-BD92-D487F02BB12A}"/>
              </a:ext>
            </a:extLst>
          </p:cNvPr>
          <p:cNvSpPr/>
          <p:nvPr/>
        </p:nvSpPr>
        <p:spPr>
          <a:xfrm>
            <a:off x="7146324" y="2022002"/>
            <a:ext cx="4053016" cy="496458"/>
          </a:xfrm>
          <a:prstGeom prst="round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Fields</a:t>
            </a:r>
          </a:p>
        </p:txBody>
      </p:sp>
      <p:sp>
        <p:nvSpPr>
          <p:cNvPr id="8" name="Rounded Rectangle 7">
            <a:extLst>
              <a:ext uri="{FF2B5EF4-FFF2-40B4-BE49-F238E27FC236}">
                <a16:creationId xmlns:a16="http://schemas.microsoft.com/office/drawing/2014/main" id="{41A752EC-DEDF-2E47-BD79-5310CA0133C3}"/>
              </a:ext>
            </a:extLst>
          </p:cNvPr>
          <p:cNvSpPr/>
          <p:nvPr/>
        </p:nvSpPr>
        <p:spPr>
          <a:xfrm>
            <a:off x="7154562" y="2939814"/>
            <a:ext cx="4053016" cy="496458"/>
          </a:xfrm>
          <a:prstGeom prst="round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Methods</a:t>
            </a:r>
          </a:p>
        </p:txBody>
      </p:sp>
      <p:sp>
        <p:nvSpPr>
          <p:cNvPr id="9" name="Rounded Rectangle 8">
            <a:extLst>
              <a:ext uri="{FF2B5EF4-FFF2-40B4-BE49-F238E27FC236}">
                <a16:creationId xmlns:a16="http://schemas.microsoft.com/office/drawing/2014/main" id="{3AF4F581-9715-F64E-A449-39E2271ED57E}"/>
              </a:ext>
            </a:extLst>
          </p:cNvPr>
          <p:cNvSpPr/>
          <p:nvPr/>
        </p:nvSpPr>
        <p:spPr>
          <a:xfrm>
            <a:off x="7154562" y="3841857"/>
            <a:ext cx="4053016" cy="496458"/>
          </a:xfrm>
          <a:prstGeom prst="round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Constructors</a:t>
            </a:r>
          </a:p>
        </p:txBody>
      </p:sp>
      <p:sp>
        <p:nvSpPr>
          <p:cNvPr id="10" name="Rounded Rectangle 9">
            <a:extLst>
              <a:ext uri="{FF2B5EF4-FFF2-40B4-BE49-F238E27FC236}">
                <a16:creationId xmlns:a16="http://schemas.microsoft.com/office/drawing/2014/main" id="{34E8F3FA-599D-654A-93F2-8AB9DCD0C2D1}"/>
              </a:ext>
            </a:extLst>
          </p:cNvPr>
          <p:cNvSpPr/>
          <p:nvPr/>
        </p:nvSpPr>
        <p:spPr>
          <a:xfrm>
            <a:off x="7154562" y="4743899"/>
            <a:ext cx="4053016" cy="496458"/>
          </a:xfrm>
          <a:prstGeom prst="round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Blocks</a:t>
            </a:r>
          </a:p>
        </p:txBody>
      </p:sp>
      <p:sp>
        <p:nvSpPr>
          <p:cNvPr id="11" name="Rounded Rectangle 10">
            <a:extLst>
              <a:ext uri="{FF2B5EF4-FFF2-40B4-BE49-F238E27FC236}">
                <a16:creationId xmlns:a16="http://schemas.microsoft.com/office/drawing/2014/main" id="{6F133C42-ADCD-4942-8EF2-D3B71EA44ED2}"/>
              </a:ext>
            </a:extLst>
          </p:cNvPr>
          <p:cNvSpPr/>
          <p:nvPr/>
        </p:nvSpPr>
        <p:spPr>
          <a:xfrm>
            <a:off x="7154562" y="5579727"/>
            <a:ext cx="4053016" cy="496458"/>
          </a:xfrm>
          <a:prstGeom prst="round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Nested class &amp; Interface</a:t>
            </a:r>
          </a:p>
        </p:txBody>
      </p:sp>
      <p:cxnSp>
        <p:nvCxnSpPr>
          <p:cNvPr id="12" name="Straight Connector 11">
            <a:extLst>
              <a:ext uri="{FF2B5EF4-FFF2-40B4-BE49-F238E27FC236}">
                <a16:creationId xmlns:a16="http://schemas.microsoft.com/office/drawing/2014/main" id="{A09D9A13-5ABF-9743-8999-E9DC6DC91688}"/>
              </a:ext>
            </a:extLst>
          </p:cNvPr>
          <p:cNvCxnSpPr>
            <a:stCxn id="3" idx="3"/>
            <a:endCxn id="9" idx="1"/>
          </p:cNvCxnSpPr>
          <p:nvPr/>
        </p:nvCxnSpPr>
        <p:spPr>
          <a:xfrm>
            <a:off x="3571103" y="4090086"/>
            <a:ext cx="358345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A04F8B4-3D18-0847-8D42-904C966205AE}"/>
              </a:ext>
            </a:extLst>
          </p:cNvPr>
          <p:cNvCxnSpPr/>
          <p:nvPr/>
        </p:nvCxnSpPr>
        <p:spPr>
          <a:xfrm>
            <a:off x="3571103" y="3841857"/>
            <a:ext cx="74140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E99485C1-8B5D-D84B-BA11-CAA238EC41F1}"/>
              </a:ext>
            </a:extLst>
          </p:cNvPr>
          <p:cNvCxnSpPr/>
          <p:nvPr/>
        </p:nvCxnSpPr>
        <p:spPr>
          <a:xfrm>
            <a:off x="4324865" y="3188043"/>
            <a:ext cx="0" cy="65381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58D1B9F-A7AC-4F43-963E-781D10BE0706}"/>
              </a:ext>
            </a:extLst>
          </p:cNvPr>
          <p:cNvCxnSpPr>
            <a:cxnSpLocks/>
            <a:endCxn id="8" idx="1"/>
          </p:cNvCxnSpPr>
          <p:nvPr/>
        </p:nvCxnSpPr>
        <p:spPr>
          <a:xfrm>
            <a:off x="4312508" y="3188043"/>
            <a:ext cx="284205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688F588-D017-6F41-8AB6-B926C17A9287}"/>
              </a:ext>
            </a:extLst>
          </p:cNvPr>
          <p:cNvCxnSpPr/>
          <p:nvPr/>
        </p:nvCxnSpPr>
        <p:spPr>
          <a:xfrm>
            <a:off x="3571103" y="3436272"/>
            <a:ext cx="48191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2D30293-80BA-D546-8DA4-3D73F93A6766}"/>
              </a:ext>
            </a:extLst>
          </p:cNvPr>
          <p:cNvCxnSpPr>
            <a:cxnSpLocks/>
          </p:cNvCxnSpPr>
          <p:nvPr/>
        </p:nvCxnSpPr>
        <p:spPr>
          <a:xfrm>
            <a:off x="4053016" y="2270231"/>
            <a:ext cx="0" cy="116604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FCA2EE0-8058-8D43-99D3-DE819C9B04AC}"/>
              </a:ext>
            </a:extLst>
          </p:cNvPr>
          <p:cNvCxnSpPr>
            <a:endCxn id="5" idx="1"/>
          </p:cNvCxnSpPr>
          <p:nvPr/>
        </p:nvCxnSpPr>
        <p:spPr>
          <a:xfrm flipV="1">
            <a:off x="4044778" y="2270231"/>
            <a:ext cx="3101546" cy="2188"/>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FB1115D-EDD5-9040-A2BD-AA0CBC4AC46D}"/>
              </a:ext>
            </a:extLst>
          </p:cNvPr>
          <p:cNvCxnSpPr/>
          <p:nvPr/>
        </p:nvCxnSpPr>
        <p:spPr>
          <a:xfrm>
            <a:off x="3571103" y="4366053"/>
            <a:ext cx="74140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A636F81-8E7A-AC48-A444-847B25919776}"/>
              </a:ext>
            </a:extLst>
          </p:cNvPr>
          <p:cNvCxnSpPr/>
          <p:nvPr/>
        </p:nvCxnSpPr>
        <p:spPr>
          <a:xfrm>
            <a:off x="4312508" y="4366053"/>
            <a:ext cx="0" cy="65381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F32B4B0-540F-1842-BDDC-A575B9D94A03}"/>
              </a:ext>
            </a:extLst>
          </p:cNvPr>
          <p:cNvCxnSpPr>
            <a:cxnSpLocks/>
          </p:cNvCxnSpPr>
          <p:nvPr/>
        </p:nvCxnSpPr>
        <p:spPr>
          <a:xfrm>
            <a:off x="4312508" y="5019867"/>
            <a:ext cx="284205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2C104C4C-3125-B945-B549-A5BD1ADADB5A}"/>
              </a:ext>
            </a:extLst>
          </p:cNvPr>
          <p:cNvCxnSpPr/>
          <p:nvPr/>
        </p:nvCxnSpPr>
        <p:spPr>
          <a:xfrm>
            <a:off x="3571103" y="4692960"/>
            <a:ext cx="48191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1DD7BEF-EC27-C149-A913-33C9D23808D5}"/>
              </a:ext>
            </a:extLst>
          </p:cNvPr>
          <p:cNvCxnSpPr/>
          <p:nvPr/>
        </p:nvCxnSpPr>
        <p:spPr>
          <a:xfrm flipV="1">
            <a:off x="4044778" y="5857908"/>
            <a:ext cx="3101546" cy="2188"/>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93562A9-AAB0-7645-B4DC-992E7D723688}"/>
              </a:ext>
            </a:extLst>
          </p:cNvPr>
          <p:cNvCxnSpPr>
            <a:cxnSpLocks/>
          </p:cNvCxnSpPr>
          <p:nvPr/>
        </p:nvCxnSpPr>
        <p:spPr>
          <a:xfrm>
            <a:off x="4053016" y="4692960"/>
            <a:ext cx="0" cy="116604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15863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2"/>
                                        </p:tgtEl>
                                        <p:attrNameLst>
                                          <p:attrName>style.visibility</p:attrName>
                                        </p:attrNameLst>
                                      </p:cBhvr>
                                      <p:to>
                                        <p:strVal val="visible"/>
                                      </p:to>
                                    </p:set>
                                    <p:anim calcmode="lin" valueType="num">
                                      <p:cBhvr additive="base">
                                        <p:cTn id="13" dur="500" fill="hold"/>
                                        <p:tgtEl>
                                          <p:spTgt spid="22"/>
                                        </p:tgtEl>
                                        <p:attrNameLst>
                                          <p:attrName>ppt_x</p:attrName>
                                        </p:attrNameLst>
                                      </p:cBhvr>
                                      <p:tavLst>
                                        <p:tav tm="0">
                                          <p:val>
                                            <p:strVal val="#ppt_x"/>
                                          </p:val>
                                        </p:tav>
                                        <p:tav tm="100000">
                                          <p:val>
                                            <p:strVal val="#ppt_x"/>
                                          </p:val>
                                        </p:tav>
                                      </p:tavLst>
                                    </p:anim>
                                    <p:anim calcmode="lin" valueType="num">
                                      <p:cBhvr additive="base">
                                        <p:cTn id="14" dur="500" fill="hold"/>
                                        <p:tgtEl>
                                          <p:spTgt spid="22"/>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24"/>
                                        </p:tgtEl>
                                        <p:attrNameLst>
                                          <p:attrName>style.visibility</p:attrName>
                                        </p:attrNameLst>
                                      </p:cBhvr>
                                      <p:to>
                                        <p:strVal val="visible"/>
                                      </p:to>
                                    </p:set>
                                    <p:anim calcmode="lin" valueType="num">
                                      <p:cBhvr additive="base">
                                        <p:cTn id="17" dur="500" fill="hold"/>
                                        <p:tgtEl>
                                          <p:spTgt spid="24"/>
                                        </p:tgtEl>
                                        <p:attrNameLst>
                                          <p:attrName>ppt_x</p:attrName>
                                        </p:attrNameLst>
                                      </p:cBhvr>
                                      <p:tavLst>
                                        <p:tav tm="0">
                                          <p:val>
                                            <p:strVal val="#ppt_x"/>
                                          </p:val>
                                        </p:tav>
                                        <p:tav tm="100000">
                                          <p:val>
                                            <p:strVal val="#ppt_x"/>
                                          </p:val>
                                        </p:tav>
                                      </p:tavLst>
                                    </p:anim>
                                    <p:anim calcmode="lin" valueType="num">
                                      <p:cBhvr additive="base">
                                        <p:cTn id="18" dur="500" fill="hold"/>
                                        <p:tgtEl>
                                          <p:spTgt spid="24"/>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26"/>
                                        </p:tgtEl>
                                        <p:attrNameLst>
                                          <p:attrName>style.visibility</p:attrName>
                                        </p:attrNameLst>
                                      </p:cBhvr>
                                      <p:to>
                                        <p:strVal val="visible"/>
                                      </p:to>
                                    </p:set>
                                    <p:anim calcmode="lin" valueType="num">
                                      <p:cBhvr additive="base">
                                        <p:cTn id="21" dur="500" fill="hold"/>
                                        <p:tgtEl>
                                          <p:spTgt spid="26"/>
                                        </p:tgtEl>
                                        <p:attrNameLst>
                                          <p:attrName>ppt_x</p:attrName>
                                        </p:attrNameLst>
                                      </p:cBhvr>
                                      <p:tavLst>
                                        <p:tav tm="0">
                                          <p:val>
                                            <p:strVal val="#ppt_x"/>
                                          </p:val>
                                        </p:tav>
                                        <p:tav tm="100000">
                                          <p:val>
                                            <p:strVal val="#ppt_x"/>
                                          </p:val>
                                        </p:tav>
                                      </p:tavLst>
                                    </p:anim>
                                    <p:anim calcmode="lin" valueType="num">
                                      <p:cBhvr additive="base">
                                        <p:cTn id="22" dur="500" fill="hold"/>
                                        <p:tgtEl>
                                          <p:spTgt spid="26"/>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ppt_x"/>
                                          </p:val>
                                        </p:tav>
                                        <p:tav tm="100000">
                                          <p:val>
                                            <p:strVal val="#ppt_x"/>
                                          </p:val>
                                        </p:tav>
                                      </p:tavLst>
                                    </p:anim>
                                    <p:anim calcmode="lin" valueType="num">
                                      <p:cBhvr additive="base">
                                        <p:cTn id="2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500" fill="hold"/>
                                        <p:tgtEl>
                                          <p:spTgt spid="15"/>
                                        </p:tgtEl>
                                        <p:attrNameLst>
                                          <p:attrName>ppt_x</p:attrName>
                                        </p:attrNameLst>
                                      </p:cBhvr>
                                      <p:tavLst>
                                        <p:tav tm="0">
                                          <p:val>
                                            <p:strVal val="#ppt_x"/>
                                          </p:val>
                                        </p:tav>
                                        <p:tav tm="100000">
                                          <p:val>
                                            <p:strVal val="#ppt_x"/>
                                          </p:val>
                                        </p:tav>
                                      </p:tavLst>
                                    </p:anim>
                                    <p:anim calcmode="lin" valueType="num">
                                      <p:cBhvr additive="base">
                                        <p:cTn id="32" dur="500" fill="hold"/>
                                        <p:tgtEl>
                                          <p:spTgt spid="15"/>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additive="base">
                                        <p:cTn id="35" dur="500" fill="hold"/>
                                        <p:tgtEl>
                                          <p:spTgt spid="17"/>
                                        </p:tgtEl>
                                        <p:attrNameLst>
                                          <p:attrName>ppt_x</p:attrName>
                                        </p:attrNameLst>
                                      </p:cBhvr>
                                      <p:tavLst>
                                        <p:tav tm="0">
                                          <p:val>
                                            <p:strVal val="#ppt_x"/>
                                          </p:val>
                                        </p:tav>
                                        <p:tav tm="100000">
                                          <p:val>
                                            <p:strVal val="#ppt_x"/>
                                          </p:val>
                                        </p:tav>
                                      </p:tavLst>
                                    </p:anim>
                                    <p:anim calcmode="lin" valueType="num">
                                      <p:cBhvr additive="base">
                                        <p:cTn id="36" dur="500" fill="hold"/>
                                        <p:tgtEl>
                                          <p:spTgt spid="17"/>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cBhvr additive="base">
                                        <p:cTn id="39" dur="500" fill="hold"/>
                                        <p:tgtEl>
                                          <p:spTgt spid="19"/>
                                        </p:tgtEl>
                                        <p:attrNameLst>
                                          <p:attrName>ppt_x</p:attrName>
                                        </p:attrNameLst>
                                      </p:cBhvr>
                                      <p:tavLst>
                                        <p:tav tm="0">
                                          <p:val>
                                            <p:strVal val="#ppt_x"/>
                                          </p:val>
                                        </p:tav>
                                        <p:tav tm="100000">
                                          <p:val>
                                            <p:strVal val="#ppt_x"/>
                                          </p:val>
                                        </p:tav>
                                      </p:tavLst>
                                    </p:anim>
                                    <p:anim calcmode="lin" valueType="num">
                                      <p:cBhvr additive="base">
                                        <p:cTn id="40" dur="500" fill="hold"/>
                                        <p:tgtEl>
                                          <p:spTgt spid="19"/>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8"/>
                                        </p:tgtEl>
                                        <p:attrNameLst>
                                          <p:attrName>style.visibility</p:attrName>
                                        </p:attrNameLst>
                                      </p:cBhvr>
                                      <p:to>
                                        <p:strVal val="visible"/>
                                      </p:to>
                                    </p:set>
                                    <p:anim calcmode="lin" valueType="num">
                                      <p:cBhvr additive="base">
                                        <p:cTn id="43" dur="500" fill="hold"/>
                                        <p:tgtEl>
                                          <p:spTgt spid="8"/>
                                        </p:tgtEl>
                                        <p:attrNameLst>
                                          <p:attrName>ppt_x</p:attrName>
                                        </p:attrNameLst>
                                      </p:cBhvr>
                                      <p:tavLst>
                                        <p:tav tm="0">
                                          <p:val>
                                            <p:strVal val="#ppt_x"/>
                                          </p:val>
                                        </p:tav>
                                        <p:tav tm="100000">
                                          <p:val>
                                            <p:strVal val="#ppt_x"/>
                                          </p:val>
                                        </p:tav>
                                      </p:tavLst>
                                    </p:anim>
                                    <p:anim calcmode="lin" valueType="num">
                                      <p:cBhvr additive="base">
                                        <p:cTn id="4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12"/>
                                        </p:tgtEl>
                                        <p:attrNameLst>
                                          <p:attrName>style.visibility</p:attrName>
                                        </p:attrNameLst>
                                      </p:cBhvr>
                                      <p:to>
                                        <p:strVal val="visible"/>
                                      </p:to>
                                    </p:set>
                                    <p:anim calcmode="lin" valueType="num">
                                      <p:cBhvr additive="base">
                                        <p:cTn id="49" dur="500" fill="hold"/>
                                        <p:tgtEl>
                                          <p:spTgt spid="12"/>
                                        </p:tgtEl>
                                        <p:attrNameLst>
                                          <p:attrName>ppt_x</p:attrName>
                                        </p:attrNameLst>
                                      </p:cBhvr>
                                      <p:tavLst>
                                        <p:tav tm="0">
                                          <p:val>
                                            <p:strVal val="#ppt_x"/>
                                          </p:val>
                                        </p:tav>
                                        <p:tav tm="100000">
                                          <p:val>
                                            <p:strVal val="#ppt_x"/>
                                          </p:val>
                                        </p:tav>
                                      </p:tavLst>
                                    </p:anim>
                                    <p:anim calcmode="lin" valueType="num">
                                      <p:cBhvr additive="base">
                                        <p:cTn id="50" dur="500" fill="hold"/>
                                        <p:tgtEl>
                                          <p:spTgt spid="12"/>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9"/>
                                        </p:tgtEl>
                                        <p:attrNameLst>
                                          <p:attrName>style.visibility</p:attrName>
                                        </p:attrNameLst>
                                      </p:cBhvr>
                                      <p:to>
                                        <p:strVal val="visible"/>
                                      </p:to>
                                    </p:set>
                                    <p:anim calcmode="lin" valueType="num">
                                      <p:cBhvr additive="base">
                                        <p:cTn id="53" dur="500" fill="hold"/>
                                        <p:tgtEl>
                                          <p:spTgt spid="9"/>
                                        </p:tgtEl>
                                        <p:attrNameLst>
                                          <p:attrName>ppt_x</p:attrName>
                                        </p:attrNameLst>
                                      </p:cBhvr>
                                      <p:tavLst>
                                        <p:tav tm="0">
                                          <p:val>
                                            <p:strVal val="#ppt_x"/>
                                          </p:val>
                                        </p:tav>
                                        <p:tav tm="100000">
                                          <p:val>
                                            <p:strVal val="#ppt_x"/>
                                          </p:val>
                                        </p:tav>
                                      </p:tavLst>
                                    </p:anim>
                                    <p:anim calcmode="lin" valueType="num">
                                      <p:cBhvr additive="base">
                                        <p:cTn id="5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nodeType="clickEffect">
                                  <p:stCondLst>
                                    <p:cond delay="0"/>
                                  </p:stCondLst>
                                  <p:childTnLst>
                                    <p:set>
                                      <p:cBhvr>
                                        <p:cTn id="58" dur="1" fill="hold">
                                          <p:stCondLst>
                                            <p:cond delay="0"/>
                                          </p:stCondLst>
                                        </p:cTn>
                                        <p:tgtEl>
                                          <p:spTgt spid="27"/>
                                        </p:tgtEl>
                                        <p:attrNameLst>
                                          <p:attrName>style.visibility</p:attrName>
                                        </p:attrNameLst>
                                      </p:cBhvr>
                                      <p:to>
                                        <p:strVal val="visible"/>
                                      </p:to>
                                    </p:set>
                                    <p:anim calcmode="lin" valueType="num">
                                      <p:cBhvr additive="base">
                                        <p:cTn id="59" dur="500" fill="hold"/>
                                        <p:tgtEl>
                                          <p:spTgt spid="27"/>
                                        </p:tgtEl>
                                        <p:attrNameLst>
                                          <p:attrName>ppt_x</p:attrName>
                                        </p:attrNameLst>
                                      </p:cBhvr>
                                      <p:tavLst>
                                        <p:tav tm="0">
                                          <p:val>
                                            <p:strVal val="#ppt_x"/>
                                          </p:val>
                                        </p:tav>
                                        <p:tav tm="100000">
                                          <p:val>
                                            <p:strVal val="#ppt_x"/>
                                          </p:val>
                                        </p:tav>
                                      </p:tavLst>
                                    </p:anim>
                                    <p:anim calcmode="lin" valueType="num">
                                      <p:cBhvr additive="base">
                                        <p:cTn id="60" dur="500" fill="hold"/>
                                        <p:tgtEl>
                                          <p:spTgt spid="27"/>
                                        </p:tgtEl>
                                        <p:attrNameLst>
                                          <p:attrName>ppt_y</p:attrName>
                                        </p:attrNameLst>
                                      </p:cBhvr>
                                      <p:tavLst>
                                        <p:tav tm="0">
                                          <p:val>
                                            <p:strVal val="1+#ppt_h/2"/>
                                          </p:val>
                                        </p:tav>
                                        <p:tav tm="100000">
                                          <p:val>
                                            <p:strVal val="#ppt_y"/>
                                          </p:val>
                                        </p:tav>
                                      </p:tavLst>
                                    </p:anim>
                                  </p:childTnLst>
                                </p:cTn>
                              </p:par>
                              <p:par>
                                <p:cTn id="61" presetID="2" presetClass="entr" presetSubtype="4" fill="hold" nodeType="withEffect">
                                  <p:stCondLst>
                                    <p:cond delay="0"/>
                                  </p:stCondLst>
                                  <p:childTnLst>
                                    <p:set>
                                      <p:cBhvr>
                                        <p:cTn id="62" dur="1" fill="hold">
                                          <p:stCondLst>
                                            <p:cond delay="0"/>
                                          </p:stCondLst>
                                        </p:cTn>
                                        <p:tgtEl>
                                          <p:spTgt spid="28"/>
                                        </p:tgtEl>
                                        <p:attrNameLst>
                                          <p:attrName>style.visibility</p:attrName>
                                        </p:attrNameLst>
                                      </p:cBhvr>
                                      <p:to>
                                        <p:strVal val="visible"/>
                                      </p:to>
                                    </p:set>
                                    <p:anim calcmode="lin" valueType="num">
                                      <p:cBhvr additive="base">
                                        <p:cTn id="63" dur="500" fill="hold"/>
                                        <p:tgtEl>
                                          <p:spTgt spid="28"/>
                                        </p:tgtEl>
                                        <p:attrNameLst>
                                          <p:attrName>ppt_x</p:attrName>
                                        </p:attrNameLst>
                                      </p:cBhvr>
                                      <p:tavLst>
                                        <p:tav tm="0">
                                          <p:val>
                                            <p:strVal val="#ppt_x"/>
                                          </p:val>
                                        </p:tav>
                                        <p:tav tm="100000">
                                          <p:val>
                                            <p:strVal val="#ppt_x"/>
                                          </p:val>
                                        </p:tav>
                                      </p:tavLst>
                                    </p:anim>
                                    <p:anim calcmode="lin" valueType="num">
                                      <p:cBhvr additive="base">
                                        <p:cTn id="64" dur="500" fill="hold"/>
                                        <p:tgtEl>
                                          <p:spTgt spid="28"/>
                                        </p:tgtEl>
                                        <p:attrNameLst>
                                          <p:attrName>ppt_y</p:attrName>
                                        </p:attrNameLst>
                                      </p:cBhvr>
                                      <p:tavLst>
                                        <p:tav tm="0">
                                          <p:val>
                                            <p:strVal val="1+#ppt_h/2"/>
                                          </p:val>
                                        </p:tav>
                                        <p:tav tm="100000">
                                          <p:val>
                                            <p:strVal val="#ppt_y"/>
                                          </p:val>
                                        </p:tav>
                                      </p:tavLst>
                                    </p:anim>
                                  </p:childTnLst>
                                </p:cTn>
                              </p:par>
                              <p:par>
                                <p:cTn id="65" presetID="2" presetClass="entr" presetSubtype="4" fill="hold" nodeType="withEffect">
                                  <p:stCondLst>
                                    <p:cond delay="0"/>
                                  </p:stCondLst>
                                  <p:childTnLst>
                                    <p:set>
                                      <p:cBhvr>
                                        <p:cTn id="66" dur="1" fill="hold">
                                          <p:stCondLst>
                                            <p:cond delay="0"/>
                                          </p:stCondLst>
                                        </p:cTn>
                                        <p:tgtEl>
                                          <p:spTgt spid="29"/>
                                        </p:tgtEl>
                                        <p:attrNameLst>
                                          <p:attrName>style.visibility</p:attrName>
                                        </p:attrNameLst>
                                      </p:cBhvr>
                                      <p:to>
                                        <p:strVal val="visible"/>
                                      </p:to>
                                    </p:set>
                                    <p:anim calcmode="lin" valueType="num">
                                      <p:cBhvr additive="base">
                                        <p:cTn id="67" dur="500" fill="hold"/>
                                        <p:tgtEl>
                                          <p:spTgt spid="29"/>
                                        </p:tgtEl>
                                        <p:attrNameLst>
                                          <p:attrName>ppt_x</p:attrName>
                                        </p:attrNameLst>
                                      </p:cBhvr>
                                      <p:tavLst>
                                        <p:tav tm="0">
                                          <p:val>
                                            <p:strVal val="#ppt_x"/>
                                          </p:val>
                                        </p:tav>
                                        <p:tav tm="100000">
                                          <p:val>
                                            <p:strVal val="#ppt_x"/>
                                          </p:val>
                                        </p:tav>
                                      </p:tavLst>
                                    </p:anim>
                                    <p:anim calcmode="lin" valueType="num">
                                      <p:cBhvr additive="base">
                                        <p:cTn id="68" dur="500" fill="hold"/>
                                        <p:tgtEl>
                                          <p:spTgt spid="29"/>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10"/>
                                        </p:tgtEl>
                                        <p:attrNameLst>
                                          <p:attrName>style.visibility</p:attrName>
                                        </p:attrNameLst>
                                      </p:cBhvr>
                                      <p:to>
                                        <p:strVal val="visible"/>
                                      </p:to>
                                    </p:set>
                                    <p:anim calcmode="lin" valueType="num">
                                      <p:cBhvr additive="base">
                                        <p:cTn id="71" dur="500" fill="hold"/>
                                        <p:tgtEl>
                                          <p:spTgt spid="10"/>
                                        </p:tgtEl>
                                        <p:attrNameLst>
                                          <p:attrName>ppt_x</p:attrName>
                                        </p:attrNameLst>
                                      </p:cBhvr>
                                      <p:tavLst>
                                        <p:tav tm="0">
                                          <p:val>
                                            <p:strVal val="#ppt_x"/>
                                          </p:val>
                                        </p:tav>
                                        <p:tav tm="100000">
                                          <p:val>
                                            <p:strVal val="#ppt_x"/>
                                          </p:val>
                                        </p:tav>
                                      </p:tavLst>
                                    </p:anim>
                                    <p:anim calcmode="lin" valueType="num">
                                      <p:cBhvr additive="base">
                                        <p:cTn id="7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2" presetClass="entr" presetSubtype="4" fill="hold" nodeType="clickEffect">
                                  <p:stCondLst>
                                    <p:cond delay="0"/>
                                  </p:stCondLst>
                                  <p:childTnLst>
                                    <p:set>
                                      <p:cBhvr>
                                        <p:cTn id="76" dur="1" fill="hold">
                                          <p:stCondLst>
                                            <p:cond delay="0"/>
                                          </p:stCondLst>
                                        </p:cTn>
                                        <p:tgtEl>
                                          <p:spTgt spid="30"/>
                                        </p:tgtEl>
                                        <p:attrNameLst>
                                          <p:attrName>style.visibility</p:attrName>
                                        </p:attrNameLst>
                                      </p:cBhvr>
                                      <p:to>
                                        <p:strVal val="visible"/>
                                      </p:to>
                                    </p:set>
                                    <p:anim calcmode="lin" valueType="num">
                                      <p:cBhvr additive="base">
                                        <p:cTn id="77" dur="500" fill="hold"/>
                                        <p:tgtEl>
                                          <p:spTgt spid="30"/>
                                        </p:tgtEl>
                                        <p:attrNameLst>
                                          <p:attrName>ppt_x</p:attrName>
                                        </p:attrNameLst>
                                      </p:cBhvr>
                                      <p:tavLst>
                                        <p:tav tm="0">
                                          <p:val>
                                            <p:strVal val="#ppt_x"/>
                                          </p:val>
                                        </p:tav>
                                        <p:tav tm="100000">
                                          <p:val>
                                            <p:strVal val="#ppt_x"/>
                                          </p:val>
                                        </p:tav>
                                      </p:tavLst>
                                    </p:anim>
                                    <p:anim calcmode="lin" valueType="num">
                                      <p:cBhvr additive="base">
                                        <p:cTn id="78" dur="500" fill="hold"/>
                                        <p:tgtEl>
                                          <p:spTgt spid="30"/>
                                        </p:tgtEl>
                                        <p:attrNameLst>
                                          <p:attrName>ppt_y</p:attrName>
                                        </p:attrNameLst>
                                      </p:cBhvr>
                                      <p:tavLst>
                                        <p:tav tm="0">
                                          <p:val>
                                            <p:strVal val="1+#ppt_h/2"/>
                                          </p:val>
                                        </p:tav>
                                        <p:tav tm="100000">
                                          <p:val>
                                            <p:strVal val="#ppt_y"/>
                                          </p:val>
                                        </p:tav>
                                      </p:tavLst>
                                    </p:anim>
                                  </p:childTnLst>
                                </p:cTn>
                              </p:par>
                              <p:par>
                                <p:cTn id="79" presetID="2" presetClass="entr" presetSubtype="4" fill="hold" nodeType="withEffect">
                                  <p:stCondLst>
                                    <p:cond delay="0"/>
                                  </p:stCondLst>
                                  <p:childTnLst>
                                    <p:set>
                                      <p:cBhvr>
                                        <p:cTn id="80" dur="1" fill="hold">
                                          <p:stCondLst>
                                            <p:cond delay="0"/>
                                          </p:stCondLst>
                                        </p:cTn>
                                        <p:tgtEl>
                                          <p:spTgt spid="34"/>
                                        </p:tgtEl>
                                        <p:attrNameLst>
                                          <p:attrName>style.visibility</p:attrName>
                                        </p:attrNameLst>
                                      </p:cBhvr>
                                      <p:to>
                                        <p:strVal val="visible"/>
                                      </p:to>
                                    </p:set>
                                    <p:anim calcmode="lin" valueType="num">
                                      <p:cBhvr additive="base">
                                        <p:cTn id="81" dur="500" fill="hold"/>
                                        <p:tgtEl>
                                          <p:spTgt spid="34"/>
                                        </p:tgtEl>
                                        <p:attrNameLst>
                                          <p:attrName>ppt_x</p:attrName>
                                        </p:attrNameLst>
                                      </p:cBhvr>
                                      <p:tavLst>
                                        <p:tav tm="0">
                                          <p:val>
                                            <p:strVal val="#ppt_x"/>
                                          </p:val>
                                        </p:tav>
                                        <p:tav tm="100000">
                                          <p:val>
                                            <p:strVal val="#ppt_x"/>
                                          </p:val>
                                        </p:tav>
                                      </p:tavLst>
                                    </p:anim>
                                    <p:anim calcmode="lin" valueType="num">
                                      <p:cBhvr additive="base">
                                        <p:cTn id="82" dur="500" fill="hold"/>
                                        <p:tgtEl>
                                          <p:spTgt spid="34"/>
                                        </p:tgtEl>
                                        <p:attrNameLst>
                                          <p:attrName>ppt_y</p:attrName>
                                        </p:attrNameLst>
                                      </p:cBhvr>
                                      <p:tavLst>
                                        <p:tav tm="0">
                                          <p:val>
                                            <p:strVal val="1+#ppt_h/2"/>
                                          </p:val>
                                        </p:tav>
                                        <p:tav tm="100000">
                                          <p:val>
                                            <p:strVal val="#ppt_y"/>
                                          </p:val>
                                        </p:tav>
                                      </p:tavLst>
                                    </p:anim>
                                  </p:childTnLst>
                                </p:cTn>
                              </p:par>
                              <p:par>
                                <p:cTn id="83" presetID="2" presetClass="entr" presetSubtype="4" fill="hold" nodeType="withEffect">
                                  <p:stCondLst>
                                    <p:cond delay="0"/>
                                  </p:stCondLst>
                                  <p:childTnLst>
                                    <p:set>
                                      <p:cBhvr>
                                        <p:cTn id="84" dur="1" fill="hold">
                                          <p:stCondLst>
                                            <p:cond delay="0"/>
                                          </p:stCondLst>
                                        </p:cTn>
                                        <p:tgtEl>
                                          <p:spTgt spid="32"/>
                                        </p:tgtEl>
                                        <p:attrNameLst>
                                          <p:attrName>style.visibility</p:attrName>
                                        </p:attrNameLst>
                                      </p:cBhvr>
                                      <p:to>
                                        <p:strVal val="visible"/>
                                      </p:to>
                                    </p:set>
                                    <p:anim calcmode="lin" valueType="num">
                                      <p:cBhvr additive="base">
                                        <p:cTn id="85" dur="500" fill="hold"/>
                                        <p:tgtEl>
                                          <p:spTgt spid="32"/>
                                        </p:tgtEl>
                                        <p:attrNameLst>
                                          <p:attrName>ppt_x</p:attrName>
                                        </p:attrNameLst>
                                      </p:cBhvr>
                                      <p:tavLst>
                                        <p:tav tm="0">
                                          <p:val>
                                            <p:strVal val="#ppt_x"/>
                                          </p:val>
                                        </p:tav>
                                        <p:tav tm="100000">
                                          <p:val>
                                            <p:strVal val="#ppt_x"/>
                                          </p:val>
                                        </p:tav>
                                      </p:tavLst>
                                    </p:anim>
                                    <p:anim calcmode="lin" valueType="num">
                                      <p:cBhvr additive="base">
                                        <p:cTn id="86" dur="500" fill="hold"/>
                                        <p:tgtEl>
                                          <p:spTgt spid="32"/>
                                        </p:tgtEl>
                                        <p:attrNameLst>
                                          <p:attrName>ppt_y</p:attrName>
                                        </p:attrNameLst>
                                      </p:cBhvr>
                                      <p:tavLst>
                                        <p:tav tm="0">
                                          <p:val>
                                            <p:strVal val="1+#ppt_h/2"/>
                                          </p:val>
                                        </p:tav>
                                        <p:tav tm="100000">
                                          <p:val>
                                            <p:strVal val="#ppt_y"/>
                                          </p:val>
                                        </p:tav>
                                      </p:tavLst>
                                    </p:anim>
                                  </p:childTnLst>
                                </p:cTn>
                              </p:par>
                              <p:par>
                                <p:cTn id="87" presetID="2" presetClass="entr" presetSubtype="4" fill="hold" grpId="0" nodeType="withEffect">
                                  <p:stCondLst>
                                    <p:cond delay="0"/>
                                  </p:stCondLst>
                                  <p:childTnLst>
                                    <p:set>
                                      <p:cBhvr>
                                        <p:cTn id="88" dur="1" fill="hold">
                                          <p:stCondLst>
                                            <p:cond delay="0"/>
                                          </p:stCondLst>
                                        </p:cTn>
                                        <p:tgtEl>
                                          <p:spTgt spid="11"/>
                                        </p:tgtEl>
                                        <p:attrNameLst>
                                          <p:attrName>style.visibility</p:attrName>
                                        </p:attrNameLst>
                                      </p:cBhvr>
                                      <p:to>
                                        <p:strVal val="visible"/>
                                      </p:to>
                                    </p:set>
                                    <p:anim calcmode="lin" valueType="num">
                                      <p:cBhvr additive="base">
                                        <p:cTn id="89" dur="500" fill="hold"/>
                                        <p:tgtEl>
                                          <p:spTgt spid="11"/>
                                        </p:tgtEl>
                                        <p:attrNameLst>
                                          <p:attrName>ppt_x</p:attrName>
                                        </p:attrNameLst>
                                      </p:cBhvr>
                                      <p:tavLst>
                                        <p:tav tm="0">
                                          <p:val>
                                            <p:strVal val="#ppt_x"/>
                                          </p:val>
                                        </p:tav>
                                        <p:tav tm="100000">
                                          <p:val>
                                            <p:strVal val="#ppt_x"/>
                                          </p:val>
                                        </p:tav>
                                      </p:tavLst>
                                    </p:anim>
                                    <p:anim calcmode="lin" valueType="num">
                                      <p:cBhvr additive="base">
                                        <p:cTn id="90"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8" grpId="0" animBg="1"/>
      <p:bldP spid="9" grpId="0" animBg="1"/>
      <p:bldP spid="10" grpId="0" animBg="1"/>
      <p:bldP spid="11"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Summary of Encapsulation</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algn="just">
              <a:buFont typeface="Wingdings" pitchFamily="2" charset="2"/>
              <a:buChar char="Ø"/>
            </a:pPr>
            <a:r>
              <a:rPr lang="en-US" sz="2400" dirty="0">
                <a:solidFill>
                  <a:schemeClr val="bg1"/>
                </a:solidFill>
              </a:rPr>
              <a:t>Restricts direct access to data members (fields) of a class</a:t>
            </a:r>
          </a:p>
          <a:p>
            <a:pPr algn="just">
              <a:buFont typeface="Wingdings" pitchFamily="2" charset="2"/>
              <a:buChar char="Ø"/>
            </a:pPr>
            <a:r>
              <a:rPr lang="en-US" sz="2400" dirty="0">
                <a:solidFill>
                  <a:schemeClr val="bg1"/>
                </a:solidFill>
              </a:rPr>
              <a:t>Fields are set to private</a:t>
            </a:r>
          </a:p>
          <a:p>
            <a:pPr algn="just">
              <a:buFont typeface="Wingdings" pitchFamily="2" charset="2"/>
              <a:buChar char="Ø"/>
            </a:pPr>
            <a:r>
              <a:rPr lang="en-US" sz="2400" dirty="0">
                <a:solidFill>
                  <a:schemeClr val="bg1"/>
                </a:solidFill>
              </a:rPr>
              <a:t>Each field has a getter and setter method</a:t>
            </a:r>
          </a:p>
          <a:p>
            <a:pPr algn="just">
              <a:buFont typeface="Wingdings" pitchFamily="2" charset="2"/>
              <a:buChar char="Ø"/>
            </a:pPr>
            <a:r>
              <a:rPr lang="en-US" sz="2400" dirty="0">
                <a:solidFill>
                  <a:schemeClr val="bg1"/>
                </a:solidFill>
              </a:rPr>
              <a:t>Getter methods return the field</a:t>
            </a:r>
          </a:p>
          <a:p>
            <a:pPr algn="just">
              <a:buFont typeface="Wingdings" pitchFamily="2" charset="2"/>
              <a:buChar char="Ø"/>
            </a:pPr>
            <a:r>
              <a:rPr lang="en-US" sz="2400" dirty="0">
                <a:solidFill>
                  <a:schemeClr val="bg1"/>
                </a:solidFill>
              </a:rPr>
              <a:t>Setter methods let us change the value of the field</a:t>
            </a:r>
          </a:p>
        </p:txBody>
      </p:sp>
    </p:spTree>
    <p:extLst>
      <p:ext uri="{BB962C8B-B14F-4D97-AF65-F5344CB8AC3E}">
        <p14:creationId xmlns:p14="http://schemas.microsoft.com/office/powerpoint/2010/main" val="365095980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B0FD09-EBB1-8F47-8610-4ED6A46AC2E6}"/>
              </a:ext>
            </a:extLst>
          </p:cNvPr>
          <p:cNvSpPr/>
          <p:nvPr/>
        </p:nvSpPr>
        <p:spPr>
          <a:xfrm rot="5400000">
            <a:off x="3468619" y="3015780"/>
            <a:ext cx="1655762" cy="567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Icon&#10;&#10;Description automatically generated">
            <a:extLst>
              <a:ext uri="{FF2B5EF4-FFF2-40B4-BE49-F238E27FC236}">
                <a16:creationId xmlns:a16="http://schemas.microsoft.com/office/drawing/2014/main" id="{45793198-7054-AD4F-B80D-7B7997BF4FAA}"/>
              </a:ext>
            </a:extLst>
          </p:cNvPr>
          <p:cNvPicPr>
            <a:picLocks noChangeAspect="1"/>
          </p:cNvPicPr>
          <p:nvPr/>
        </p:nvPicPr>
        <p:blipFill>
          <a:blip r:embed="rId2"/>
          <a:stretch>
            <a:fillRect/>
          </a:stretch>
        </p:blipFill>
        <p:spPr>
          <a:xfrm>
            <a:off x="1140940" y="1609044"/>
            <a:ext cx="2603500" cy="2870200"/>
          </a:xfrm>
          <a:prstGeom prst="rect">
            <a:avLst/>
          </a:prstGeom>
        </p:spPr>
      </p:pic>
      <p:sp>
        <p:nvSpPr>
          <p:cNvPr id="9" name="Title 8">
            <a:extLst>
              <a:ext uri="{FF2B5EF4-FFF2-40B4-BE49-F238E27FC236}">
                <a16:creationId xmlns:a16="http://schemas.microsoft.com/office/drawing/2014/main" id="{18F6D29A-3FA4-7642-8D78-0E393FD5653E}"/>
              </a:ext>
            </a:extLst>
          </p:cNvPr>
          <p:cNvSpPr>
            <a:spLocks noGrp="1"/>
          </p:cNvSpPr>
          <p:nvPr>
            <p:ph type="ctrTitle"/>
          </p:nvPr>
        </p:nvSpPr>
        <p:spPr>
          <a:xfrm>
            <a:off x="4436076" y="2338921"/>
            <a:ext cx="7307896" cy="1212737"/>
          </a:xfrm>
        </p:spPr>
        <p:txBody>
          <a:bodyPr>
            <a:normAutofit/>
          </a:bodyPr>
          <a:lstStyle/>
          <a:p>
            <a:r>
              <a:rPr lang="en-US" b="1" dirty="0">
                <a:solidFill>
                  <a:schemeClr val="bg1"/>
                </a:solidFill>
              </a:rPr>
              <a:t>Inheritance</a:t>
            </a:r>
          </a:p>
        </p:txBody>
      </p:sp>
    </p:spTree>
    <p:extLst>
      <p:ext uri="{BB962C8B-B14F-4D97-AF65-F5344CB8AC3E}">
        <p14:creationId xmlns:p14="http://schemas.microsoft.com/office/powerpoint/2010/main" val="3385974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Inheritance</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0" indent="0" algn="just">
              <a:buNone/>
            </a:pPr>
            <a:r>
              <a:rPr lang="en-US" sz="2400" dirty="0">
                <a:solidFill>
                  <a:schemeClr val="bg1"/>
                </a:solidFill>
              </a:rPr>
              <a:t>Inheritance allows a sub-class to inherit the properties of parent class.</a:t>
            </a:r>
          </a:p>
          <a:p>
            <a:pPr marL="0" indent="0" algn="just">
              <a:buNone/>
            </a:pPr>
            <a:r>
              <a:rPr lang="en-US" sz="2400" dirty="0">
                <a:solidFill>
                  <a:schemeClr val="bg1"/>
                </a:solidFill>
              </a:rPr>
              <a:t>The properties of one or multiple parent class can be inherited.</a:t>
            </a:r>
          </a:p>
          <a:p>
            <a:pPr marL="0" indent="0" algn="just">
              <a:buNone/>
            </a:pPr>
            <a:r>
              <a:rPr lang="en-US" sz="2400" dirty="0">
                <a:solidFill>
                  <a:schemeClr val="bg1"/>
                </a:solidFill>
              </a:rPr>
              <a:t>Code reusability is the main objective of inheritance.</a:t>
            </a:r>
          </a:p>
          <a:p>
            <a:pPr marL="0" indent="0" algn="just">
              <a:buNone/>
            </a:pPr>
            <a:r>
              <a:rPr lang="en-US" sz="2400" dirty="0">
                <a:solidFill>
                  <a:schemeClr val="bg1"/>
                </a:solidFill>
              </a:rPr>
              <a:t>Inheritance represents the IS – A relationship which is also known as parent – child relationship.</a:t>
            </a:r>
          </a:p>
          <a:p>
            <a:pPr marL="0" indent="0" algn="just">
              <a:buNone/>
            </a:pPr>
            <a:r>
              <a:rPr lang="en-US" sz="2400" dirty="0">
                <a:solidFill>
                  <a:schemeClr val="bg1"/>
                </a:solidFill>
              </a:rPr>
              <a:t>Syntax:</a:t>
            </a:r>
          </a:p>
          <a:p>
            <a:pPr marL="0" indent="0" algn="just">
              <a:buNone/>
            </a:pPr>
            <a:endParaRPr lang="en-US" sz="2400" dirty="0">
              <a:solidFill>
                <a:schemeClr val="bg1"/>
              </a:solidFill>
            </a:endParaRPr>
          </a:p>
        </p:txBody>
      </p:sp>
      <p:sp>
        <p:nvSpPr>
          <p:cNvPr id="3" name="Rectangle 2">
            <a:extLst>
              <a:ext uri="{FF2B5EF4-FFF2-40B4-BE49-F238E27FC236}">
                <a16:creationId xmlns:a16="http://schemas.microsoft.com/office/drawing/2014/main" id="{71F85566-B301-9C4C-B184-231707F1DA17}"/>
              </a:ext>
            </a:extLst>
          </p:cNvPr>
          <p:cNvSpPr/>
          <p:nvPr/>
        </p:nvSpPr>
        <p:spPr>
          <a:xfrm>
            <a:off x="556054" y="3933173"/>
            <a:ext cx="4278993" cy="140291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class Subclass extends Superclass</a:t>
            </a:r>
          </a:p>
          <a:p>
            <a:r>
              <a:rPr lang="en-US" sz="2000" dirty="0"/>
              <a:t>{</a:t>
            </a:r>
          </a:p>
          <a:p>
            <a:r>
              <a:rPr lang="en-US" sz="2000" dirty="0"/>
              <a:t>//methods and fields</a:t>
            </a:r>
          </a:p>
          <a:p>
            <a:r>
              <a:rPr lang="en-US" sz="2000" dirty="0"/>
              <a:t>} </a:t>
            </a:r>
          </a:p>
        </p:txBody>
      </p:sp>
    </p:spTree>
    <p:extLst>
      <p:ext uri="{BB962C8B-B14F-4D97-AF65-F5344CB8AC3E}">
        <p14:creationId xmlns:p14="http://schemas.microsoft.com/office/powerpoint/2010/main" val="3755926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additive="base">
                                        <p:cTn id="25" dur="500" fill="hold"/>
                                        <p:tgtEl>
                                          <p:spTgt spid="3"/>
                                        </p:tgtEl>
                                        <p:attrNameLst>
                                          <p:attrName>ppt_x</p:attrName>
                                        </p:attrNameLst>
                                      </p:cBhvr>
                                      <p:tavLst>
                                        <p:tav tm="0">
                                          <p:val>
                                            <p:strVal val="#ppt_x"/>
                                          </p:val>
                                        </p:tav>
                                        <p:tav tm="100000">
                                          <p:val>
                                            <p:strVal val="#ppt_x"/>
                                          </p:val>
                                        </p:tav>
                                      </p:tavLst>
                                    </p:anim>
                                    <p:anim calcmode="lin" valueType="num">
                                      <p:cBhvr additive="base">
                                        <p:cTn id="26"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Types of Inheritance</a:t>
            </a:r>
          </a:p>
        </p:txBody>
      </p:sp>
      <p:sp>
        <p:nvSpPr>
          <p:cNvPr id="3" name="Rectangle 2">
            <a:extLst>
              <a:ext uri="{FF2B5EF4-FFF2-40B4-BE49-F238E27FC236}">
                <a16:creationId xmlns:a16="http://schemas.microsoft.com/office/drawing/2014/main" id="{71F85566-B301-9C4C-B184-231707F1DA17}"/>
              </a:ext>
            </a:extLst>
          </p:cNvPr>
          <p:cNvSpPr/>
          <p:nvPr/>
        </p:nvSpPr>
        <p:spPr>
          <a:xfrm>
            <a:off x="468372" y="3547996"/>
            <a:ext cx="1924099" cy="51356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Inheritance</a:t>
            </a:r>
          </a:p>
        </p:txBody>
      </p:sp>
      <p:sp>
        <p:nvSpPr>
          <p:cNvPr id="5" name="Rectangle 4">
            <a:extLst>
              <a:ext uri="{FF2B5EF4-FFF2-40B4-BE49-F238E27FC236}">
                <a16:creationId xmlns:a16="http://schemas.microsoft.com/office/drawing/2014/main" id="{F3DF7EF9-7667-124F-B57C-B0B36A1129B3}"/>
              </a:ext>
            </a:extLst>
          </p:cNvPr>
          <p:cNvSpPr/>
          <p:nvPr/>
        </p:nvSpPr>
        <p:spPr>
          <a:xfrm>
            <a:off x="4992873" y="1650305"/>
            <a:ext cx="2773263" cy="51356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single Inheritance</a:t>
            </a:r>
          </a:p>
        </p:txBody>
      </p:sp>
      <p:sp>
        <p:nvSpPr>
          <p:cNvPr id="6" name="Rectangle 5">
            <a:extLst>
              <a:ext uri="{FF2B5EF4-FFF2-40B4-BE49-F238E27FC236}">
                <a16:creationId xmlns:a16="http://schemas.microsoft.com/office/drawing/2014/main" id="{1EC68F79-8EC4-1E4D-98E4-7FBE8B00D6EE}"/>
              </a:ext>
            </a:extLst>
          </p:cNvPr>
          <p:cNvSpPr/>
          <p:nvPr/>
        </p:nvSpPr>
        <p:spPr>
          <a:xfrm>
            <a:off x="4992874" y="2710824"/>
            <a:ext cx="2773263" cy="51356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Multilevel Inheritance</a:t>
            </a:r>
          </a:p>
        </p:txBody>
      </p:sp>
      <p:sp>
        <p:nvSpPr>
          <p:cNvPr id="8" name="Rectangle 7">
            <a:extLst>
              <a:ext uri="{FF2B5EF4-FFF2-40B4-BE49-F238E27FC236}">
                <a16:creationId xmlns:a16="http://schemas.microsoft.com/office/drawing/2014/main" id="{133A6DEF-F81C-7149-88F8-8F185009096F}"/>
              </a:ext>
            </a:extLst>
          </p:cNvPr>
          <p:cNvSpPr/>
          <p:nvPr/>
        </p:nvSpPr>
        <p:spPr>
          <a:xfrm>
            <a:off x="4992873" y="3766187"/>
            <a:ext cx="2773263" cy="51356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Multiple Inheritance</a:t>
            </a:r>
          </a:p>
        </p:txBody>
      </p:sp>
      <p:sp>
        <p:nvSpPr>
          <p:cNvPr id="9" name="Rectangle 8">
            <a:extLst>
              <a:ext uri="{FF2B5EF4-FFF2-40B4-BE49-F238E27FC236}">
                <a16:creationId xmlns:a16="http://schemas.microsoft.com/office/drawing/2014/main" id="{A9A8AC8D-86EA-9249-A698-706E9C3B3C2A}"/>
              </a:ext>
            </a:extLst>
          </p:cNvPr>
          <p:cNvSpPr/>
          <p:nvPr/>
        </p:nvSpPr>
        <p:spPr>
          <a:xfrm>
            <a:off x="4992873" y="4816249"/>
            <a:ext cx="2773263" cy="51356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Hierarchical Inheritance</a:t>
            </a:r>
          </a:p>
        </p:txBody>
      </p:sp>
      <p:sp>
        <p:nvSpPr>
          <p:cNvPr id="10" name="Rectangle 9">
            <a:extLst>
              <a:ext uri="{FF2B5EF4-FFF2-40B4-BE49-F238E27FC236}">
                <a16:creationId xmlns:a16="http://schemas.microsoft.com/office/drawing/2014/main" id="{88797FE6-419B-8549-81B4-C6BDEC07B901}"/>
              </a:ext>
            </a:extLst>
          </p:cNvPr>
          <p:cNvSpPr/>
          <p:nvPr/>
        </p:nvSpPr>
        <p:spPr>
          <a:xfrm>
            <a:off x="4992873" y="5783885"/>
            <a:ext cx="2773263" cy="51356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Hybrid Inheritance</a:t>
            </a:r>
          </a:p>
        </p:txBody>
      </p:sp>
      <p:cxnSp>
        <p:nvCxnSpPr>
          <p:cNvPr id="12" name="Straight Connector 11">
            <a:extLst>
              <a:ext uri="{FF2B5EF4-FFF2-40B4-BE49-F238E27FC236}">
                <a16:creationId xmlns:a16="http://schemas.microsoft.com/office/drawing/2014/main" id="{7E233508-287E-224E-A7A6-072D83BCC92E}"/>
              </a:ext>
            </a:extLst>
          </p:cNvPr>
          <p:cNvCxnSpPr>
            <a:cxnSpLocks/>
            <a:stCxn id="3" idx="3"/>
          </p:cNvCxnSpPr>
          <p:nvPr/>
        </p:nvCxnSpPr>
        <p:spPr>
          <a:xfrm flipV="1">
            <a:off x="2392471" y="3804779"/>
            <a:ext cx="663880" cy="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18957BC-8A5D-7D42-80DB-C3800814E1C7}"/>
              </a:ext>
            </a:extLst>
          </p:cNvPr>
          <p:cNvCxnSpPr>
            <a:cxnSpLocks/>
          </p:cNvCxnSpPr>
          <p:nvPr/>
        </p:nvCxnSpPr>
        <p:spPr>
          <a:xfrm>
            <a:off x="3056351" y="1907088"/>
            <a:ext cx="0" cy="4145043"/>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33DC222-1651-EC44-992E-DE8FE8EA2B68}"/>
              </a:ext>
            </a:extLst>
          </p:cNvPr>
          <p:cNvCxnSpPr>
            <a:endCxn id="5" idx="1"/>
          </p:cNvCxnSpPr>
          <p:nvPr/>
        </p:nvCxnSpPr>
        <p:spPr>
          <a:xfrm>
            <a:off x="3056351" y="1907088"/>
            <a:ext cx="1936522" cy="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29673DA-057C-4E4F-B7D8-7C2BA61AFCD2}"/>
              </a:ext>
            </a:extLst>
          </p:cNvPr>
          <p:cNvCxnSpPr>
            <a:endCxn id="6" idx="1"/>
          </p:cNvCxnSpPr>
          <p:nvPr/>
        </p:nvCxnSpPr>
        <p:spPr>
          <a:xfrm>
            <a:off x="3056351" y="2967607"/>
            <a:ext cx="1936523" cy="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4004707B-2350-144B-8473-161B1013FAE9}"/>
              </a:ext>
            </a:extLst>
          </p:cNvPr>
          <p:cNvCxnSpPr/>
          <p:nvPr/>
        </p:nvCxnSpPr>
        <p:spPr>
          <a:xfrm>
            <a:off x="3056351" y="4017670"/>
            <a:ext cx="1936523" cy="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5723CE2-78CC-D845-8439-7E7B88B9F51D}"/>
              </a:ext>
            </a:extLst>
          </p:cNvPr>
          <p:cNvCxnSpPr/>
          <p:nvPr/>
        </p:nvCxnSpPr>
        <p:spPr>
          <a:xfrm>
            <a:off x="3056350" y="5045475"/>
            <a:ext cx="1936523" cy="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4AE31-8364-2948-9BFC-7A4741D05583}"/>
              </a:ext>
            </a:extLst>
          </p:cNvPr>
          <p:cNvCxnSpPr/>
          <p:nvPr/>
        </p:nvCxnSpPr>
        <p:spPr>
          <a:xfrm>
            <a:off x="3056349" y="6052131"/>
            <a:ext cx="1936523" cy="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5" name="TextBox 24">
                <a:extLst>
                  <a:ext uri="{FF2B5EF4-FFF2-40B4-BE49-F238E27FC236}">
                    <a16:creationId xmlns:a16="http://schemas.microsoft.com/office/drawing/2014/main" id="{226748EB-177E-B14B-8CBC-47C4318D1206}"/>
                  </a:ext>
                </a:extLst>
              </p:cNvPr>
              <p:cNvSpPr txBox="1"/>
              <p:nvPr/>
            </p:nvSpPr>
            <p:spPr>
              <a:xfrm>
                <a:off x="5642975" y="2974931"/>
                <a:ext cx="2006960"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a:fld id="{825F15A7-03F4-43D7-82C5-3E23DA2F108C}" type="mathplaceholder">
                        <a:rPr lang="en-US" i="1" smtClean="0">
                          <a:latin typeface="Cambria Math" panose="02040503050406030204" pitchFamily="18" charset="0"/>
                        </a:rPr>
                        <a:t>Type equation here.</a:t>
                      </a:fld>
                    </m:oMath>
                  </m:oMathPara>
                </a14:m>
                <a:endParaRPr lang="en-US" dirty="0"/>
              </a:p>
            </p:txBody>
          </p:sp>
        </mc:Choice>
        <mc:Fallback xmlns="">
          <p:sp>
            <p:nvSpPr>
              <p:cNvPr id="25" name="TextBox 24">
                <a:extLst>
                  <a:ext uri="{FF2B5EF4-FFF2-40B4-BE49-F238E27FC236}">
                    <a16:creationId xmlns:a16="http://schemas.microsoft.com/office/drawing/2014/main" id="{226748EB-177E-B14B-8CBC-47C4318D1206}"/>
                  </a:ext>
                </a:extLst>
              </p:cNvPr>
              <p:cNvSpPr txBox="1">
                <a:spLocks noRot="1" noChangeAspect="1" noMove="1" noResize="1" noEditPoints="1" noAdjustHandles="1" noChangeArrowheads="1" noChangeShapeType="1" noTextEdit="1"/>
              </p:cNvSpPr>
              <p:nvPr/>
            </p:nvSpPr>
            <p:spPr>
              <a:xfrm>
                <a:off x="5642975" y="2974931"/>
                <a:ext cx="2006960" cy="276999"/>
              </a:xfrm>
              <a:prstGeom prst="rect">
                <a:avLst/>
              </a:prstGeom>
              <a:blipFill>
                <a:blip r:embed="rId2"/>
                <a:stretch>
                  <a:fillRect l="-3774" t="-9091" r="-2516" b="-40909"/>
                </a:stretch>
              </a:blipFill>
            </p:spPr>
            <p:txBody>
              <a:bodyPr/>
              <a:lstStyle/>
              <a:p>
                <a:r>
                  <a:rPr lang="en-US">
                    <a:noFill/>
                  </a:rPr>
                  <a:t> </a:t>
                </a:r>
              </a:p>
            </p:txBody>
          </p:sp>
        </mc:Fallback>
      </mc:AlternateContent>
      <p:sp>
        <p:nvSpPr>
          <p:cNvPr id="26" name="Multiply 25">
            <a:extLst>
              <a:ext uri="{FF2B5EF4-FFF2-40B4-BE49-F238E27FC236}">
                <a16:creationId xmlns:a16="http://schemas.microsoft.com/office/drawing/2014/main" id="{685A695B-3E0C-0F4C-A0AB-C2AE91AC28EC}"/>
              </a:ext>
            </a:extLst>
          </p:cNvPr>
          <p:cNvSpPr/>
          <p:nvPr/>
        </p:nvSpPr>
        <p:spPr>
          <a:xfrm>
            <a:off x="7916451" y="3766188"/>
            <a:ext cx="576196" cy="369332"/>
          </a:xfrm>
          <a:prstGeom prst="mathMultiply">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0A8F8A47-E84B-D44E-8AE2-2D35DAD05155}"/>
              </a:ext>
            </a:extLst>
          </p:cNvPr>
          <p:cNvSpPr txBox="1"/>
          <p:nvPr/>
        </p:nvSpPr>
        <p:spPr>
          <a:xfrm>
            <a:off x="7916451" y="1705106"/>
            <a:ext cx="375779" cy="369332"/>
          </a:xfrm>
          <a:prstGeom prst="rect">
            <a:avLst/>
          </a:prstGeom>
          <a:noFill/>
        </p:spPr>
        <p:txBody>
          <a:bodyPr wrap="square" rtlCol="0">
            <a:spAutoFit/>
          </a:bodyPr>
          <a:lstStyle/>
          <a:p>
            <a:r>
              <a:rPr lang="en-US" dirty="0"/>
              <a:t>✅</a:t>
            </a:r>
          </a:p>
        </p:txBody>
      </p:sp>
      <p:sp>
        <p:nvSpPr>
          <p:cNvPr id="29" name="TextBox 28">
            <a:extLst>
              <a:ext uri="{FF2B5EF4-FFF2-40B4-BE49-F238E27FC236}">
                <a16:creationId xmlns:a16="http://schemas.microsoft.com/office/drawing/2014/main" id="{1E2F64D5-3EB6-1945-B9EA-EE689CEF0EF0}"/>
              </a:ext>
            </a:extLst>
          </p:cNvPr>
          <p:cNvSpPr txBox="1"/>
          <p:nvPr/>
        </p:nvSpPr>
        <p:spPr>
          <a:xfrm>
            <a:off x="7924257" y="2790265"/>
            <a:ext cx="375779" cy="369332"/>
          </a:xfrm>
          <a:prstGeom prst="rect">
            <a:avLst/>
          </a:prstGeom>
          <a:noFill/>
        </p:spPr>
        <p:txBody>
          <a:bodyPr wrap="square" rtlCol="0">
            <a:spAutoFit/>
          </a:bodyPr>
          <a:lstStyle/>
          <a:p>
            <a:r>
              <a:rPr lang="en-US" dirty="0"/>
              <a:t>✅</a:t>
            </a:r>
          </a:p>
        </p:txBody>
      </p:sp>
      <p:sp>
        <p:nvSpPr>
          <p:cNvPr id="30" name="TextBox 29">
            <a:extLst>
              <a:ext uri="{FF2B5EF4-FFF2-40B4-BE49-F238E27FC236}">
                <a16:creationId xmlns:a16="http://schemas.microsoft.com/office/drawing/2014/main" id="{5354CE50-129C-E140-A298-A9AC9A660D84}"/>
              </a:ext>
            </a:extLst>
          </p:cNvPr>
          <p:cNvSpPr txBox="1"/>
          <p:nvPr/>
        </p:nvSpPr>
        <p:spPr>
          <a:xfrm>
            <a:off x="7954028" y="4891688"/>
            <a:ext cx="375779" cy="369332"/>
          </a:xfrm>
          <a:prstGeom prst="rect">
            <a:avLst/>
          </a:prstGeom>
          <a:noFill/>
        </p:spPr>
        <p:txBody>
          <a:bodyPr wrap="square" rtlCol="0">
            <a:spAutoFit/>
          </a:bodyPr>
          <a:lstStyle/>
          <a:p>
            <a:r>
              <a:rPr lang="en-US" dirty="0"/>
              <a:t>✅</a:t>
            </a:r>
          </a:p>
        </p:txBody>
      </p:sp>
      <p:sp>
        <p:nvSpPr>
          <p:cNvPr id="31" name="TextBox 30">
            <a:extLst>
              <a:ext uri="{FF2B5EF4-FFF2-40B4-BE49-F238E27FC236}">
                <a16:creationId xmlns:a16="http://schemas.microsoft.com/office/drawing/2014/main" id="{D9292245-639E-E14C-82C9-34B47924C33A}"/>
              </a:ext>
            </a:extLst>
          </p:cNvPr>
          <p:cNvSpPr txBox="1"/>
          <p:nvPr/>
        </p:nvSpPr>
        <p:spPr>
          <a:xfrm>
            <a:off x="7954028" y="5918796"/>
            <a:ext cx="375779" cy="369332"/>
          </a:xfrm>
          <a:prstGeom prst="rect">
            <a:avLst/>
          </a:prstGeom>
          <a:noFill/>
        </p:spPr>
        <p:txBody>
          <a:bodyPr wrap="square" rtlCol="0">
            <a:spAutoFit/>
          </a:bodyPr>
          <a:lstStyle/>
          <a:p>
            <a:r>
              <a:rPr lang="en-US" dirty="0"/>
              <a:t>✅</a:t>
            </a:r>
          </a:p>
        </p:txBody>
      </p:sp>
    </p:spTree>
    <p:extLst>
      <p:ext uri="{BB962C8B-B14F-4D97-AF65-F5344CB8AC3E}">
        <p14:creationId xmlns:p14="http://schemas.microsoft.com/office/powerpoint/2010/main" val="11307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500" fill="hold"/>
                                        <p:tgtEl>
                                          <p:spTgt spid="12"/>
                                        </p:tgtEl>
                                        <p:attrNameLst>
                                          <p:attrName>ppt_x</p:attrName>
                                        </p:attrNameLst>
                                      </p:cBhvr>
                                      <p:tavLst>
                                        <p:tav tm="0">
                                          <p:val>
                                            <p:strVal val="#ppt_x"/>
                                          </p:val>
                                        </p:tav>
                                        <p:tav tm="100000">
                                          <p:val>
                                            <p:strVal val="#ppt_x"/>
                                          </p:val>
                                        </p:tav>
                                      </p:tavLst>
                                    </p:anim>
                                    <p:anim calcmode="lin" valueType="num">
                                      <p:cBhvr additive="base">
                                        <p:cTn id="13" dur="500" fill="hold"/>
                                        <p:tgtEl>
                                          <p:spTgt spid="12"/>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14"/>
                                        </p:tgtEl>
                                        <p:attrNameLst>
                                          <p:attrName>style.visibility</p:attrName>
                                        </p:attrNameLst>
                                      </p:cBhvr>
                                      <p:to>
                                        <p:strVal val="visible"/>
                                      </p:to>
                                    </p:set>
                                    <p:anim calcmode="lin" valueType="num">
                                      <p:cBhvr additive="base">
                                        <p:cTn id="16" dur="500" fill="hold"/>
                                        <p:tgtEl>
                                          <p:spTgt spid="14"/>
                                        </p:tgtEl>
                                        <p:attrNameLst>
                                          <p:attrName>ppt_x</p:attrName>
                                        </p:attrNameLst>
                                      </p:cBhvr>
                                      <p:tavLst>
                                        <p:tav tm="0">
                                          <p:val>
                                            <p:strVal val="#ppt_x"/>
                                          </p:val>
                                        </p:tav>
                                        <p:tav tm="100000">
                                          <p:val>
                                            <p:strVal val="#ppt_x"/>
                                          </p:val>
                                        </p:tav>
                                      </p:tavLst>
                                    </p:anim>
                                    <p:anim calcmode="lin" valueType="num">
                                      <p:cBhvr additive="base">
                                        <p:cTn id="17"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dissolve">
                                      <p:cBhvr>
                                        <p:cTn id="22" dur="500"/>
                                        <p:tgtEl>
                                          <p:spTgt spid="18"/>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dissolve">
                                      <p:cBhvr>
                                        <p:cTn id="25" dur="500"/>
                                        <p:tgtEl>
                                          <p:spTgt spid="5"/>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dissolve">
                                      <p:cBhvr>
                                        <p:cTn id="30" dur="500"/>
                                        <p:tgtEl>
                                          <p:spTgt spid="20"/>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dissolve">
                                      <p:cBhvr>
                                        <p:cTn id="33" dur="500"/>
                                        <p:tgtEl>
                                          <p:spTgt spid="6"/>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nodeType="click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dissolve">
                                      <p:cBhvr>
                                        <p:cTn id="38" dur="500"/>
                                        <p:tgtEl>
                                          <p:spTgt spid="21"/>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dissolve">
                                      <p:cBhvr>
                                        <p:cTn id="41" dur="500"/>
                                        <p:tgtEl>
                                          <p:spTgt spid="8"/>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nodeType="click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dissolve">
                                      <p:cBhvr>
                                        <p:cTn id="46" dur="500"/>
                                        <p:tgtEl>
                                          <p:spTgt spid="22"/>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dissolve">
                                      <p:cBhvr>
                                        <p:cTn id="49" dur="500"/>
                                        <p:tgtEl>
                                          <p:spTgt spid="9"/>
                                        </p:tgtEl>
                                      </p:cBhvr>
                                    </p:animEffect>
                                  </p:childTnLst>
                                </p:cTn>
                              </p:par>
                            </p:childTnLst>
                          </p:cTn>
                        </p:par>
                      </p:childTnLst>
                    </p:cTn>
                  </p:par>
                  <p:par>
                    <p:cTn id="50" fill="hold">
                      <p:stCondLst>
                        <p:cond delay="indefinite"/>
                      </p:stCondLst>
                      <p:childTnLst>
                        <p:par>
                          <p:cTn id="51" fill="hold">
                            <p:stCondLst>
                              <p:cond delay="0"/>
                            </p:stCondLst>
                            <p:childTnLst>
                              <p:par>
                                <p:cTn id="52" presetID="9" presetClass="entr" presetSubtype="0" fill="hold" nodeType="clickEffect">
                                  <p:stCondLst>
                                    <p:cond delay="0"/>
                                  </p:stCondLst>
                                  <p:childTnLst>
                                    <p:set>
                                      <p:cBhvr>
                                        <p:cTn id="53" dur="1" fill="hold">
                                          <p:stCondLst>
                                            <p:cond delay="0"/>
                                          </p:stCondLst>
                                        </p:cTn>
                                        <p:tgtEl>
                                          <p:spTgt spid="23"/>
                                        </p:tgtEl>
                                        <p:attrNameLst>
                                          <p:attrName>style.visibility</p:attrName>
                                        </p:attrNameLst>
                                      </p:cBhvr>
                                      <p:to>
                                        <p:strVal val="visible"/>
                                      </p:to>
                                    </p:set>
                                    <p:animEffect transition="in" filter="dissolve">
                                      <p:cBhvr>
                                        <p:cTn id="54" dur="500"/>
                                        <p:tgtEl>
                                          <p:spTgt spid="23"/>
                                        </p:tgtEl>
                                      </p:cBhvr>
                                    </p:animEffect>
                                  </p:childTnLst>
                                </p:cTn>
                              </p:par>
                              <p:par>
                                <p:cTn id="55" presetID="9" presetClass="entr" presetSubtype="0" fill="hold" grpId="0" nodeType="withEffect">
                                  <p:stCondLst>
                                    <p:cond delay="0"/>
                                  </p:stCondLst>
                                  <p:childTnLst>
                                    <p:set>
                                      <p:cBhvr>
                                        <p:cTn id="56" dur="1" fill="hold">
                                          <p:stCondLst>
                                            <p:cond delay="0"/>
                                          </p:stCondLst>
                                        </p:cTn>
                                        <p:tgtEl>
                                          <p:spTgt spid="10"/>
                                        </p:tgtEl>
                                        <p:attrNameLst>
                                          <p:attrName>style.visibility</p:attrName>
                                        </p:attrNameLst>
                                      </p:cBhvr>
                                      <p:to>
                                        <p:strVal val="visible"/>
                                      </p:to>
                                    </p:set>
                                    <p:animEffect transition="in" filter="dissolve">
                                      <p:cBhvr>
                                        <p:cTn id="57" dur="500"/>
                                        <p:tgtEl>
                                          <p:spTgt spid="10"/>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blinds(horizontal)">
                                      <p:cBhvr>
                                        <p:cTn id="62" dur="500"/>
                                        <p:tgtEl>
                                          <p:spTgt spid="28"/>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29"/>
                                        </p:tgtEl>
                                        <p:attrNameLst>
                                          <p:attrName>style.visibility</p:attrName>
                                        </p:attrNameLst>
                                      </p:cBhvr>
                                      <p:to>
                                        <p:strVal val="visible"/>
                                      </p:to>
                                    </p:set>
                                    <p:animEffect transition="in" filter="blinds(horizontal)">
                                      <p:cBhvr>
                                        <p:cTn id="67" dur="500"/>
                                        <p:tgtEl>
                                          <p:spTgt spid="29"/>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26"/>
                                        </p:tgtEl>
                                        <p:attrNameLst>
                                          <p:attrName>style.visibility</p:attrName>
                                        </p:attrNameLst>
                                      </p:cBhvr>
                                      <p:to>
                                        <p:strVal val="visible"/>
                                      </p:to>
                                    </p:set>
                                    <p:animEffect transition="in" filter="blinds(horizontal)">
                                      <p:cBhvr>
                                        <p:cTn id="72" dur="500"/>
                                        <p:tgtEl>
                                          <p:spTgt spid="26"/>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30"/>
                                        </p:tgtEl>
                                        <p:attrNameLst>
                                          <p:attrName>style.visibility</p:attrName>
                                        </p:attrNameLst>
                                      </p:cBhvr>
                                      <p:to>
                                        <p:strVal val="visible"/>
                                      </p:to>
                                    </p:set>
                                    <p:animEffect transition="in" filter="blinds(horizontal)">
                                      <p:cBhvr>
                                        <p:cTn id="77" dur="500"/>
                                        <p:tgtEl>
                                          <p:spTgt spid="30"/>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31"/>
                                        </p:tgtEl>
                                        <p:attrNameLst>
                                          <p:attrName>style.visibility</p:attrName>
                                        </p:attrNameLst>
                                      </p:cBhvr>
                                      <p:to>
                                        <p:strVal val="visible"/>
                                      </p:to>
                                    </p:set>
                                    <p:animEffect transition="in" filter="blinds(horizontal)">
                                      <p:cBhvr>
                                        <p:cTn id="82"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8" grpId="0" animBg="1"/>
      <p:bldP spid="9" grpId="0" animBg="1"/>
      <p:bldP spid="10" grpId="0" animBg="1"/>
      <p:bldP spid="26" grpId="0" animBg="1"/>
      <p:bldP spid="28" grpId="0"/>
      <p:bldP spid="29" grpId="0"/>
      <p:bldP spid="30" grpId="0"/>
      <p:bldP spid="31" grpId="0"/>
    </p:bldLst>
  </p:timing>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Single Inheritance</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0" indent="0" algn="just">
              <a:buNone/>
            </a:pPr>
            <a:r>
              <a:rPr lang="en-US" sz="2400" dirty="0">
                <a:solidFill>
                  <a:schemeClr val="bg1"/>
                </a:solidFill>
              </a:rPr>
              <a:t>Single level inheritance enables a derived class to inherit properties and behavior from a single parent class.</a:t>
            </a:r>
          </a:p>
          <a:p>
            <a:pPr marL="0" indent="0" algn="just">
              <a:buNone/>
            </a:pPr>
            <a:endParaRPr lang="en-US" sz="2400" dirty="0">
              <a:solidFill>
                <a:schemeClr val="bg1"/>
              </a:solidFill>
            </a:endParaRPr>
          </a:p>
        </p:txBody>
      </p:sp>
      <p:sp>
        <p:nvSpPr>
          <p:cNvPr id="3" name="Rectangle 2">
            <a:extLst>
              <a:ext uri="{FF2B5EF4-FFF2-40B4-BE49-F238E27FC236}">
                <a16:creationId xmlns:a16="http://schemas.microsoft.com/office/drawing/2014/main" id="{71F85566-B301-9C4C-B184-231707F1DA17}"/>
              </a:ext>
            </a:extLst>
          </p:cNvPr>
          <p:cNvSpPr/>
          <p:nvPr/>
        </p:nvSpPr>
        <p:spPr>
          <a:xfrm>
            <a:off x="6443288" y="2137720"/>
            <a:ext cx="1360428" cy="42588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class A</a:t>
            </a:r>
          </a:p>
        </p:txBody>
      </p:sp>
      <p:sp>
        <p:nvSpPr>
          <p:cNvPr id="5" name="Rectangle 4">
            <a:extLst>
              <a:ext uri="{FF2B5EF4-FFF2-40B4-BE49-F238E27FC236}">
                <a16:creationId xmlns:a16="http://schemas.microsoft.com/office/drawing/2014/main" id="{72A46F08-649B-2E41-953D-C47DB9B0C322}"/>
              </a:ext>
            </a:extLst>
          </p:cNvPr>
          <p:cNvSpPr/>
          <p:nvPr/>
        </p:nvSpPr>
        <p:spPr>
          <a:xfrm>
            <a:off x="6443288" y="3728098"/>
            <a:ext cx="1360428" cy="42588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class B</a:t>
            </a:r>
          </a:p>
        </p:txBody>
      </p:sp>
      <p:cxnSp>
        <p:nvCxnSpPr>
          <p:cNvPr id="6" name="Straight Connector 5">
            <a:extLst>
              <a:ext uri="{FF2B5EF4-FFF2-40B4-BE49-F238E27FC236}">
                <a16:creationId xmlns:a16="http://schemas.microsoft.com/office/drawing/2014/main" id="{84D4414B-82F9-7E45-A204-9C6BB49E3776}"/>
              </a:ext>
            </a:extLst>
          </p:cNvPr>
          <p:cNvCxnSpPr>
            <a:stCxn id="3" idx="2"/>
            <a:endCxn id="5" idx="0"/>
          </p:cNvCxnSpPr>
          <p:nvPr/>
        </p:nvCxnSpPr>
        <p:spPr>
          <a:xfrm>
            <a:off x="7123502" y="2563605"/>
            <a:ext cx="0" cy="1164493"/>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19036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Multiple Inheritance</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0" indent="0" algn="just">
              <a:buNone/>
            </a:pPr>
            <a:r>
              <a:rPr lang="en-US" sz="2400" dirty="0">
                <a:solidFill>
                  <a:schemeClr val="bg1"/>
                </a:solidFill>
              </a:rPr>
              <a:t>Multi level inheritance enables a derived class to inherit properties and behavior from a parent class which is also derived from another class.</a:t>
            </a:r>
          </a:p>
          <a:p>
            <a:pPr marL="0" indent="0" algn="just">
              <a:buNone/>
            </a:pPr>
            <a:endParaRPr lang="en-US" sz="2400" dirty="0">
              <a:solidFill>
                <a:schemeClr val="bg1"/>
              </a:solidFill>
            </a:endParaRPr>
          </a:p>
        </p:txBody>
      </p:sp>
      <p:sp>
        <p:nvSpPr>
          <p:cNvPr id="3" name="Rectangle 2">
            <a:extLst>
              <a:ext uri="{FF2B5EF4-FFF2-40B4-BE49-F238E27FC236}">
                <a16:creationId xmlns:a16="http://schemas.microsoft.com/office/drawing/2014/main" id="{71F85566-B301-9C4C-B184-231707F1DA17}"/>
              </a:ext>
            </a:extLst>
          </p:cNvPr>
          <p:cNvSpPr/>
          <p:nvPr/>
        </p:nvSpPr>
        <p:spPr>
          <a:xfrm>
            <a:off x="6443288" y="2137720"/>
            <a:ext cx="1360428" cy="42588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class A</a:t>
            </a:r>
          </a:p>
        </p:txBody>
      </p:sp>
      <p:sp>
        <p:nvSpPr>
          <p:cNvPr id="5" name="Rectangle 4">
            <a:extLst>
              <a:ext uri="{FF2B5EF4-FFF2-40B4-BE49-F238E27FC236}">
                <a16:creationId xmlns:a16="http://schemas.microsoft.com/office/drawing/2014/main" id="{72A46F08-649B-2E41-953D-C47DB9B0C322}"/>
              </a:ext>
            </a:extLst>
          </p:cNvPr>
          <p:cNvSpPr/>
          <p:nvPr/>
        </p:nvSpPr>
        <p:spPr>
          <a:xfrm>
            <a:off x="6443288" y="3288630"/>
            <a:ext cx="1360428" cy="42588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class B</a:t>
            </a:r>
          </a:p>
        </p:txBody>
      </p:sp>
      <p:cxnSp>
        <p:nvCxnSpPr>
          <p:cNvPr id="6" name="Straight Connector 5">
            <a:extLst>
              <a:ext uri="{FF2B5EF4-FFF2-40B4-BE49-F238E27FC236}">
                <a16:creationId xmlns:a16="http://schemas.microsoft.com/office/drawing/2014/main" id="{84D4414B-82F9-7E45-A204-9C6BB49E3776}"/>
              </a:ext>
            </a:extLst>
          </p:cNvPr>
          <p:cNvCxnSpPr>
            <a:cxnSpLocks/>
            <a:stCxn id="3" idx="2"/>
          </p:cNvCxnSpPr>
          <p:nvPr/>
        </p:nvCxnSpPr>
        <p:spPr>
          <a:xfrm>
            <a:off x="7123502" y="2563605"/>
            <a:ext cx="0" cy="70568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C0E74C7F-9FA1-2C41-ACB0-1DCF22D7978D}"/>
              </a:ext>
            </a:extLst>
          </p:cNvPr>
          <p:cNvSpPr/>
          <p:nvPr/>
        </p:nvSpPr>
        <p:spPr>
          <a:xfrm>
            <a:off x="6443288" y="4493871"/>
            <a:ext cx="1360428" cy="42588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class C</a:t>
            </a:r>
          </a:p>
        </p:txBody>
      </p:sp>
      <p:cxnSp>
        <p:nvCxnSpPr>
          <p:cNvPr id="9" name="Straight Connector 8">
            <a:extLst>
              <a:ext uri="{FF2B5EF4-FFF2-40B4-BE49-F238E27FC236}">
                <a16:creationId xmlns:a16="http://schemas.microsoft.com/office/drawing/2014/main" id="{AFAA2807-759E-CC44-BD38-B042D3D1406B}"/>
              </a:ext>
            </a:extLst>
          </p:cNvPr>
          <p:cNvCxnSpPr>
            <a:cxnSpLocks/>
          </p:cNvCxnSpPr>
          <p:nvPr/>
        </p:nvCxnSpPr>
        <p:spPr>
          <a:xfrm>
            <a:off x="7123502" y="3733853"/>
            <a:ext cx="0" cy="77551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5396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blinds(horizontal)">
                                      <p:cBhvr>
                                        <p:cTn id="25" dur="500"/>
                                        <p:tgtEl>
                                          <p:spTgt spid="6"/>
                                        </p:tgtEl>
                                      </p:cBhvr>
                                    </p:animEffect>
                                  </p:childTnLst>
                                </p:cTn>
                              </p:par>
                              <p:par>
                                <p:cTn id="26" presetID="3" presetClass="entr" presetSubtype="10" fill="hold"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blinds(horizontal)">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8"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Hierarchical Inheritance</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0" indent="0" algn="just">
              <a:buNone/>
            </a:pPr>
            <a:r>
              <a:rPr lang="en-US" sz="2400" dirty="0">
                <a:solidFill>
                  <a:schemeClr val="bg1"/>
                </a:solidFill>
              </a:rPr>
              <a:t>Hierarchical level inheritance enables more than one derived class to inherit properties and behavior from a parent class.</a:t>
            </a:r>
          </a:p>
          <a:p>
            <a:pPr marL="0" indent="0" algn="just">
              <a:buNone/>
            </a:pPr>
            <a:endParaRPr lang="en-US" sz="2400" dirty="0">
              <a:solidFill>
                <a:schemeClr val="bg1"/>
              </a:solidFill>
            </a:endParaRPr>
          </a:p>
        </p:txBody>
      </p:sp>
      <p:sp>
        <p:nvSpPr>
          <p:cNvPr id="3" name="Rectangle 2">
            <a:extLst>
              <a:ext uri="{FF2B5EF4-FFF2-40B4-BE49-F238E27FC236}">
                <a16:creationId xmlns:a16="http://schemas.microsoft.com/office/drawing/2014/main" id="{71F85566-B301-9C4C-B184-231707F1DA17}"/>
              </a:ext>
            </a:extLst>
          </p:cNvPr>
          <p:cNvSpPr/>
          <p:nvPr/>
        </p:nvSpPr>
        <p:spPr>
          <a:xfrm>
            <a:off x="6443288" y="2137720"/>
            <a:ext cx="1360428" cy="42588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class A</a:t>
            </a:r>
          </a:p>
        </p:txBody>
      </p:sp>
      <p:sp>
        <p:nvSpPr>
          <p:cNvPr id="5" name="Rectangle 4">
            <a:extLst>
              <a:ext uri="{FF2B5EF4-FFF2-40B4-BE49-F238E27FC236}">
                <a16:creationId xmlns:a16="http://schemas.microsoft.com/office/drawing/2014/main" id="{72A46F08-649B-2E41-953D-C47DB9B0C322}"/>
              </a:ext>
            </a:extLst>
          </p:cNvPr>
          <p:cNvSpPr/>
          <p:nvPr/>
        </p:nvSpPr>
        <p:spPr>
          <a:xfrm>
            <a:off x="4100921" y="3302253"/>
            <a:ext cx="1360428" cy="42588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class B</a:t>
            </a:r>
          </a:p>
        </p:txBody>
      </p:sp>
      <p:cxnSp>
        <p:nvCxnSpPr>
          <p:cNvPr id="6" name="Straight Connector 5">
            <a:extLst>
              <a:ext uri="{FF2B5EF4-FFF2-40B4-BE49-F238E27FC236}">
                <a16:creationId xmlns:a16="http://schemas.microsoft.com/office/drawing/2014/main" id="{84D4414B-82F9-7E45-A204-9C6BB49E3776}"/>
              </a:ext>
            </a:extLst>
          </p:cNvPr>
          <p:cNvCxnSpPr>
            <a:cxnSpLocks/>
            <a:stCxn id="3" idx="2"/>
            <a:endCxn id="5" idx="0"/>
          </p:cNvCxnSpPr>
          <p:nvPr/>
        </p:nvCxnSpPr>
        <p:spPr>
          <a:xfrm flipH="1">
            <a:off x="4781135" y="2563605"/>
            <a:ext cx="2342367" cy="73864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C0E74C7F-9FA1-2C41-ACB0-1DCF22D7978D}"/>
              </a:ext>
            </a:extLst>
          </p:cNvPr>
          <p:cNvSpPr/>
          <p:nvPr/>
        </p:nvSpPr>
        <p:spPr>
          <a:xfrm>
            <a:off x="6443288" y="3339122"/>
            <a:ext cx="1360428" cy="42588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class C</a:t>
            </a:r>
          </a:p>
        </p:txBody>
      </p:sp>
      <p:cxnSp>
        <p:nvCxnSpPr>
          <p:cNvPr id="9" name="Straight Connector 8">
            <a:extLst>
              <a:ext uri="{FF2B5EF4-FFF2-40B4-BE49-F238E27FC236}">
                <a16:creationId xmlns:a16="http://schemas.microsoft.com/office/drawing/2014/main" id="{AFAA2807-759E-CC44-BD38-B042D3D1406B}"/>
              </a:ext>
            </a:extLst>
          </p:cNvPr>
          <p:cNvCxnSpPr>
            <a:cxnSpLocks/>
          </p:cNvCxnSpPr>
          <p:nvPr/>
        </p:nvCxnSpPr>
        <p:spPr>
          <a:xfrm>
            <a:off x="7132220" y="2563605"/>
            <a:ext cx="0" cy="77551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9FD5E111-03D7-614B-A8EB-614D5906B467}"/>
              </a:ext>
            </a:extLst>
          </p:cNvPr>
          <p:cNvSpPr/>
          <p:nvPr/>
        </p:nvSpPr>
        <p:spPr>
          <a:xfrm>
            <a:off x="8771350" y="3302253"/>
            <a:ext cx="1360428" cy="42588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class D</a:t>
            </a:r>
          </a:p>
        </p:txBody>
      </p:sp>
      <p:cxnSp>
        <p:nvCxnSpPr>
          <p:cNvPr id="11" name="Straight Connector 10">
            <a:extLst>
              <a:ext uri="{FF2B5EF4-FFF2-40B4-BE49-F238E27FC236}">
                <a16:creationId xmlns:a16="http://schemas.microsoft.com/office/drawing/2014/main" id="{979A4449-019E-E241-B59E-7F85E456DEAC}"/>
              </a:ext>
            </a:extLst>
          </p:cNvPr>
          <p:cNvCxnSpPr>
            <a:cxnSpLocks/>
            <a:stCxn id="10" idx="0"/>
            <a:endCxn id="3" idx="2"/>
          </p:cNvCxnSpPr>
          <p:nvPr/>
        </p:nvCxnSpPr>
        <p:spPr>
          <a:xfrm flipH="1" flipV="1">
            <a:off x="7123502" y="2563605"/>
            <a:ext cx="2328062" cy="73864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6217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dissolve">
                                      <p:cBhvr>
                                        <p:cTn id="13" dur="500"/>
                                        <p:tgtEl>
                                          <p:spTgt spid="8"/>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dissolve">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ppt_x"/>
                                          </p:val>
                                        </p:tav>
                                        <p:tav tm="100000">
                                          <p:val>
                                            <p:strVal val="#ppt_x"/>
                                          </p:val>
                                        </p:tav>
                                      </p:tavLst>
                                    </p:anim>
                                    <p:anim calcmode="lin" valueType="num">
                                      <p:cBhvr additive="base">
                                        <p:cTn id="22" dur="500" fill="hold"/>
                                        <p:tgtEl>
                                          <p:spTgt spid="6"/>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additive="base">
                                        <p:cTn id="29" dur="500" fill="hold"/>
                                        <p:tgtEl>
                                          <p:spTgt spid="11"/>
                                        </p:tgtEl>
                                        <p:attrNameLst>
                                          <p:attrName>ppt_x</p:attrName>
                                        </p:attrNameLst>
                                      </p:cBhvr>
                                      <p:tavLst>
                                        <p:tav tm="0">
                                          <p:val>
                                            <p:strVal val="#ppt_x"/>
                                          </p:val>
                                        </p:tav>
                                        <p:tav tm="100000">
                                          <p:val>
                                            <p:strVal val="#ppt_x"/>
                                          </p:val>
                                        </p:tav>
                                      </p:tavLst>
                                    </p:anim>
                                    <p:anim calcmode="lin" valueType="num">
                                      <p:cBhvr additive="base">
                                        <p:cTn id="30"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8" grpId="0" animBg="1"/>
      <p:bldP spid="10"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Hybrid Inheritance</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0" indent="0" algn="just">
              <a:buNone/>
            </a:pPr>
            <a:r>
              <a:rPr lang="en-US" sz="2400" dirty="0">
                <a:solidFill>
                  <a:schemeClr val="bg1"/>
                </a:solidFill>
              </a:rPr>
              <a:t>Hybrid inheritance is a combination of one or more inheritance.</a:t>
            </a:r>
          </a:p>
          <a:p>
            <a:pPr marL="0" indent="0" algn="just">
              <a:buNone/>
            </a:pPr>
            <a:endParaRPr lang="en-US" sz="2400" dirty="0">
              <a:solidFill>
                <a:schemeClr val="bg1"/>
              </a:solidFill>
            </a:endParaRPr>
          </a:p>
        </p:txBody>
      </p:sp>
      <p:sp>
        <p:nvSpPr>
          <p:cNvPr id="3" name="Rectangle 2">
            <a:extLst>
              <a:ext uri="{FF2B5EF4-FFF2-40B4-BE49-F238E27FC236}">
                <a16:creationId xmlns:a16="http://schemas.microsoft.com/office/drawing/2014/main" id="{71F85566-B301-9C4C-B184-231707F1DA17}"/>
              </a:ext>
            </a:extLst>
          </p:cNvPr>
          <p:cNvSpPr/>
          <p:nvPr/>
        </p:nvSpPr>
        <p:spPr>
          <a:xfrm>
            <a:off x="6443288" y="2137720"/>
            <a:ext cx="1360428" cy="42588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class A</a:t>
            </a:r>
          </a:p>
        </p:txBody>
      </p:sp>
      <p:sp>
        <p:nvSpPr>
          <p:cNvPr id="5" name="Rectangle 4">
            <a:extLst>
              <a:ext uri="{FF2B5EF4-FFF2-40B4-BE49-F238E27FC236}">
                <a16:creationId xmlns:a16="http://schemas.microsoft.com/office/drawing/2014/main" id="{72A46F08-649B-2E41-953D-C47DB9B0C322}"/>
              </a:ext>
            </a:extLst>
          </p:cNvPr>
          <p:cNvSpPr/>
          <p:nvPr/>
        </p:nvSpPr>
        <p:spPr>
          <a:xfrm>
            <a:off x="4100921" y="3302253"/>
            <a:ext cx="1360428" cy="42588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class B</a:t>
            </a:r>
          </a:p>
        </p:txBody>
      </p:sp>
      <p:cxnSp>
        <p:nvCxnSpPr>
          <p:cNvPr id="6" name="Straight Connector 5">
            <a:extLst>
              <a:ext uri="{FF2B5EF4-FFF2-40B4-BE49-F238E27FC236}">
                <a16:creationId xmlns:a16="http://schemas.microsoft.com/office/drawing/2014/main" id="{84D4414B-82F9-7E45-A204-9C6BB49E3776}"/>
              </a:ext>
            </a:extLst>
          </p:cNvPr>
          <p:cNvCxnSpPr>
            <a:cxnSpLocks/>
            <a:stCxn id="3" idx="2"/>
            <a:endCxn id="5" idx="0"/>
          </p:cNvCxnSpPr>
          <p:nvPr/>
        </p:nvCxnSpPr>
        <p:spPr>
          <a:xfrm flipH="1">
            <a:off x="4781135" y="2563605"/>
            <a:ext cx="2342367" cy="73864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C0E74C7F-9FA1-2C41-ACB0-1DCF22D7978D}"/>
              </a:ext>
            </a:extLst>
          </p:cNvPr>
          <p:cNvSpPr/>
          <p:nvPr/>
        </p:nvSpPr>
        <p:spPr>
          <a:xfrm>
            <a:off x="6443288" y="3339122"/>
            <a:ext cx="1360428" cy="42588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class C</a:t>
            </a:r>
          </a:p>
        </p:txBody>
      </p:sp>
      <p:cxnSp>
        <p:nvCxnSpPr>
          <p:cNvPr id="9" name="Straight Connector 8">
            <a:extLst>
              <a:ext uri="{FF2B5EF4-FFF2-40B4-BE49-F238E27FC236}">
                <a16:creationId xmlns:a16="http://schemas.microsoft.com/office/drawing/2014/main" id="{AFAA2807-759E-CC44-BD38-B042D3D1406B}"/>
              </a:ext>
            </a:extLst>
          </p:cNvPr>
          <p:cNvCxnSpPr>
            <a:cxnSpLocks/>
          </p:cNvCxnSpPr>
          <p:nvPr/>
        </p:nvCxnSpPr>
        <p:spPr>
          <a:xfrm>
            <a:off x="7132220" y="2563605"/>
            <a:ext cx="0" cy="77551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9FD5E111-03D7-614B-A8EB-614D5906B467}"/>
              </a:ext>
            </a:extLst>
          </p:cNvPr>
          <p:cNvSpPr/>
          <p:nvPr/>
        </p:nvSpPr>
        <p:spPr>
          <a:xfrm>
            <a:off x="8771350" y="3302253"/>
            <a:ext cx="1360428" cy="42588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class D</a:t>
            </a:r>
          </a:p>
        </p:txBody>
      </p:sp>
      <p:cxnSp>
        <p:nvCxnSpPr>
          <p:cNvPr id="11" name="Straight Connector 10">
            <a:extLst>
              <a:ext uri="{FF2B5EF4-FFF2-40B4-BE49-F238E27FC236}">
                <a16:creationId xmlns:a16="http://schemas.microsoft.com/office/drawing/2014/main" id="{979A4449-019E-E241-B59E-7F85E456DEAC}"/>
              </a:ext>
            </a:extLst>
          </p:cNvPr>
          <p:cNvCxnSpPr>
            <a:cxnSpLocks/>
            <a:stCxn id="10" idx="0"/>
            <a:endCxn id="3" idx="2"/>
          </p:cNvCxnSpPr>
          <p:nvPr/>
        </p:nvCxnSpPr>
        <p:spPr>
          <a:xfrm flipH="1" flipV="1">
            <a:off x="7123502" y="2563605"/>
            <a:ext cx="2328062" cy="73864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EB9A0451-7F3F-F044-ACD8-228B3002DC13}"/>
              </a:ext>
            </a:extLst>
          </p:cNvPr>
          <p:cNvSpPr/>
          <p:nvPr/>
        </p:nvSpPr>
        <p:spPr>
          <a:xfrm>
            <a:off x="4100921" y="4483270"/>
            <a:ext cx="1360428" cy="42588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class E</a:t>
            </a:r>
          </a:p>
        </p:txBody>
      </p:sp>
      <p:cxnSp>
        <p:nvCxnSpPr>
          <p:cNvPr id="13" name="Straight Connector 12">
            <a:extLst>
              <a:ext uri="{FF2B5EF4-FFF2-40B4-BE49-F238E27FC236}">
                <a16:creationId xmlns:a16="http://schemas.microsoft.com/office/drawing/2014/main" id="{B92C2537-669C-7C48-B6E7-54D2A00993C2}"/>
              </a:ext>
            </a:extLst>
          </p:cNvPr>
          <p:cNvCxnSpPr>
            <a:cxnSpLocks/>
          </p:cNvCxnSpPr>
          <p:nvPr/>
        </p:nvCxnSpPr>
        <p:spPr>
          <a:xfrm>
            <a:off x="4789853" y="3707753"/>
            <a:ext cx="0" cy="77551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DF3BB256-C881-FF4C-9D5A-3C577D1F2BC3}"/>
              </a:ext>
            </a:extLst>
          </p:cNvPr>
          <p:cNvSpPr/>
          <p:nvPr/>
        </p:nvSpPr>
        <p:spPr>
          <a:xfrm>
            <a:off x="4100921" y="5675878"/>
            <a:ext cx="1360428" cy="42588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class F</a:t>
            </a:r>
          </a:p>
        </p:txBody>
      </p:sp>
      <p:cxnSp>
        <p:nvCxnSpPr>
          <p:cNvPr id="15" name="Straight Connector 14">
            <a:extLst>
              <a:ext uri="{FF2B5EF4-FFF2-40B4-BE49-F238E27FC236}">
                <a16:creationId xmlns:a16="http://schemas.microsoft.com/office/drawing/2014/main" id="{CF43E15E-E54C-074B-8F71-71021AD861F3}"/>
              </a:ext>
            </a:extLst>
          </p:cNvPr>
          <p:cNvCxnSpPr>
            <a:cxnSpLocks/>
          </p:cNvCxnSpPr>
          <p:nvPr/>
        </p:nvCxnSpPr>
        <p:spPr>
          <a:xfrm>
            <a:off x="4789853" y="4900361"/>
            <a:ext cx="0" cy="77551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8809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9"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dissolve">
                                      <p:cBhvr>
                                        <p:cTn id="13" dur="500"/>
                                        <p:tgtEl>
                                          <p:spTgt spid="6"/>
                                        </p:tgtEl>
                                      </p:cBhvr>
                                    </p:animEffect>
                                  </p:childTnLst>
                                </p:cTn>
                              </p:par>
                              <p:par>
                                <p:cTn id="14" presetID="9"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dissolve">
                                      <p:cBhvr>
                                        <p:cTn id="16" dur="500"/>
                                        <p:tgtEl>
                                          <p:spTgt spid="9"/>
                                        </p:tgtEl>
                                      </p:cBhvr>
                                    </p:animEffect>
                                  </p:childTnLst>
                                </p:cTn>
                              </p:par>
                              <p:par>
                                <p:cTn id="17" presetID="9"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dissolve">
                                      <p:cBhvr>
                                        <p:cTn id="19" dur="500"/>
                                        <p:tgtEl>
                                          <p:spTgt spid="11"/>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blinds(horizontal)">
                                      <p:cBhvr>
                                        <p:cTn id="24" dur="500"/>
                                        <p:tgtEl>
                                          <p:spTgt spid="5"/>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blinds(horizontal)">
                                      <p:cBhvr>
                                        <p:cTn id="27" dur="500"/>
                                        <p:tgtEl>
                                          <p:spTgt spid="8"/>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blinds(horizontal)">
                                      <p:cBhvr>
                                        <p:cTn id="30" dur="500"/>
                                        <p:tgtEl>
                                          <p:spTgt spid="10"/>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13"/>
                                        </p:tgtEl>
                                        <p:attrNameLst>
                                          <p:attrName>style.visibility</p:attrName>
                                        </p:attrNameLst>
                                      </p:cBhvr>
                                      <p:to>
                                        <p:strVal val="visible"/>
                                      </p:to>
                                    </p:set>
                                    <p:anim calcmode="lin" valueType="num">
                                      <p:cBhvr additive="base">
                                        <p:cTn id="35" dur="500" fill="hold"/>
                                        <p:tgtEl>
                                          <p:spTgt spid="13"/>
                                        </p:tgtEl>
                                        <p:attrNameLst>
                                          <p:attrName>ppt_x</p:attrName>
                                        </p:attrNameLst>
                                      </p:cBhvr>
                                      <p:tavLst>
                                        <p:tav tm="0">
                                          <p:val>
                                            <p:strVal val="#ppt_x"/>
                                          </p:val>
                                        </p:tav>
                                        <p:tav tm="100000">
                                          <p:val>
                                            <p:strVal val="#ppt_x"/>
                                          </p:val>
                                        </p:tav>
                                      </p:tavLst>
                                    </p:anim>
                                    <p:anim calcmode="lin" valueType="num">
                                      <p:cBhvr additive="base">
                                        <p:cTn id="36" dur="500" fill="hold"/>
                                        <p:tgtEl>
                                          <p:spTgt spid="13"/>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additive="base">
                                        <p:cTn id="39" dur="500" fill="hold"/>
                                        <p:tgtEl>
                                          <p:spTgt spid="12"/>
                                        </p:tgtEl>
                                        <p:attrNameLst>
                                          <p:attrName>ppt_x</p:attrName>
                                        </p:attrNameLst>
                                      </p:cBhvr>
                                      <p:tavLst>
                                        <p:tav tm="0">
                                          <p:val>
                                            <p:strVal val="#ppt_x"/>
                                          </p:val>
                                        </p:tav>
                                        <p:tav tm="100000">
                                          <p:val>
                                            <p:strVal val="#ppt_x"/>
                                          </p:val>
                                        </p:tav>
                                      </p:tavLst>
                                    </p:anim>
                                    <p:anim calcmode="lin" valueType="num">
                                      <p:cBhvr additive="base">
                                        <p:cTn id="4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15"/>
                                        </p:tgtEl>
                                        <p:attrNameLst>
                                          <p:attrName>style.visibility</p:attrName>
                                        </p:attrNameLst>
                                      </p:cBhvr>
                                      <p:to>
                                        <p:strVal val="visible"/>
                                      </p:to>
                                    </p:set>
                                    <p:anim calcmode="lin" valueType="num">
                                      <p:cBhvr additive="base">
                                        <p:cTn id="45" dur="500" fill="hold"/>
                                        <p:tgtEl>
                                          <p:spTgt spid="15"/>
                                        </p:tgtEl>
                                        <p:attrNameLst>
                                          <p:attrName>ppt_x</p:attrName>
                                        </p:attrNameLst>
                                      </p:cBhvr>
                                      <p:tavLst>
                                        <p:tav tm="0">
                                          <p:val>
                                            <p:strVal val="#ppt_x"/>
                                          </p:val>
                                        </p:tav>
                                        <p:tav tm="100000">
                                          <p:val>
                                            <p:strVal val="#ppt_x"/>
                                          </p:val>
                                        </p:tav>
                                      </p:tavLst>
                                    </p:anim>
                                    <p:anim calcmode="lin" valueType="num">
                                      <p:cBhvr additive="base">
                                        <p:cTn id="46" dur="500" fill="hold"/>
                                        <p:tgtEl>
                                          <p:spTgt spid="15"/>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additive="base">
                                        <p:cTn id="49" dur="500" fill="hold"/>
                                        <p:tgtEl>
                                          <p:spTgt spid="14"/>
                                        </p:tgtEl>
                                        <p:attrNameLst>
                                          <p:attrName>ppt_x</p:attrName>
                                        </p:attrNameLst>
                                      </p:cBhvr>
                                      <p:tavLst>
                                        <p:tav tm="0">
                                          <p:val>
                                            <p:strVal val="#ppt_x"/>
                                          </p:val>
                                        </p:tav>
                                        <p:tav tm="100000">
                                          <p:val>
                                            <p:strVal val="#ppt_x"/>
                                          </p:val>
                                        </p:tav>
                                      </p:tavLst>
                                    </p:anim>
                                    <p:anim calcmode="lin" valueType="num">
                                      <p:cBhvr additive="base">
                                        <p:cTn id="50"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8" grpId="0" animBg="1"/>
      <p:bldP spid="10" grpId="0" animBg="1"/>
      <p:bldP spid="12" grpId="0" animBg="1"/>
      <p:bldP spid="14"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Multiple Inheritance</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0" indent="0" algn="just">
              <a:buNone/>
            </a:pPr>
            <a:r>
              <a:rPr lang="en-US" sz="2400" dirty="0">
                <a:solidFill>
                  <a:schemeClr val="bg1"/>
                </a:solidFill>
              </a:rPr>
              <a:t>There is also another possibility in inheritance called as Multiple inheritance.</a:t>
            </a:r>
          </a:p>
          <a:p>
            <a:pPr marL="0" indent="0" algn="just">
              <a:buNone/>
            </a:pPr>
            <a:r>
              <a:rPr lang="en-US" sz="2400" dirty="0">
                <a:solidFill>
                  <a:schemeClr val="bg1"/>
                </a:solidFill>
              </a:rPr>
              <a:t>It is not supported in Java and results in an ambiguity called as Diamond problem</a:t>
            </a:r>
          </a:p>
          <a:p>
            <a:pPr marL="0" indent="0" algn="just">
              <a:buNone/>
            </a:pPr>
            <a:endParaRPr lang="en-US" sz="2400" dirty="0">
              <a:solidFill>
                <a:schemeClr val="bg1"/>
              </a:solidFill>
            </a:endParaRPr>
          </a:p>
        </p:txBody>
      </p:sp>
      <p:sp>
        <p:nvSpPr>
          <p:cNvPr id="3" name="Rectangle 2">
            <a:extLst>
              <a:ext uri="{FF2B5EF4-FFF2-40B4-BE49-F238E27FC236}">
                <a16:creationId xmlns:a16="http://schemas.microsoft.com/office/drawing/2014/main" id="{71F85566-B301-9C4C-B184-231707F1DA17}"/>
              </a:ext>
            </a:extLst>
          </p:cNvPr>
          <p:cNvSpPr/>
          <p:nvPr/>
        </p:nvSpPr>
        <p:spPr>
          <a:xfrm>
            <a:off x="6443288" y="2137720"/>
            <a:ext cx="1360428" cy="42588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class A</a:t>
            </a:r>
          </a:p>
        </p:txBody>
      </p:sp>
      <p:sp>
        <p:nvSpPr>
          <p:cNvPr id="5" name="Rectangle 4">
            <a:extLst>
              <a:ext uri="{FF2B5EF4-FFF2-40B4-BE49-F238E27FC236}">
                <a16:creationId xmlns:a16="http://schemas.microsoft.com/office/drawing/2014/main" id="{72A46F08-649B-2E41-953D-C47DB9B0C322}"/>
              </a:ext>
            </a:extLst>
          </p:cNvPr>
          <p:cNvSpPr/>
          <p:nvPr/>
        </p:nvSpPr>
        <p:spPr>
          <a:xfrm>
            <a:off x="4594499" y="3728138"/>
            <a:ext cx="1360428" cy="42588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class B</a:t>
            </a:r>
          </a:p>
        </p:txBody>
      </p:sp>
      <p:cxnSp>
        <p:nvCxnSpPr>
          <p:cNvPr id="6" name="Straight Connector 5">
            <a:extLst>
              <a:ext uri="{FF2B5EF4-FFF2-40B4-BE49-F238E27FC236}">
                <a16:creationId xmlns:a16="http://schemas.microsoft.com/office/drawing/2014/main" id="{84D4414B-82F9-7E45-A204-9C6BB49E3776}"/>
              </a:ext>
            </a:extLst>
          </p:cNvPr>
          <p:cNvCxnSpPr>
            <a:cxnSpLocks/>
            <a:stCxn id="3" idx="2"/>
            <a:endCxn id="5" idx="0"/>
          </p:cNvCxnSpPr>
          <p:nvPr/>
        </p:nvCxnSpPr>
        <p:spPr>
          <a:xfrm flipH="1">
            <a:off x="5274713" y="2563605"/>
            <a:ext cx="1848789" cy="1164533"/>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9FD5E111-03D7-614B-A8EB-614D5906B467}"/>
              </a:ext>
            </a:extLst>
          </p:cNvPr>
          <p:cNvSpPr/>
          <p:nvPr/>
        </p:nvSpPr>
        <p:spPr>
          <a:xfrm>
            <a:off x="8433147" y="3728138"/>
            <a:ext cx="1360428" cy="42588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class C</a:t>
            </a:r>
          </a:p>
        </p:txBody>
      </p:sp>
      <p:cxnSp>
        <p:nvCxnSpPr>
          <p:cNvPr id="11" name="Straight Connector 10">
            <a:extLst>
              <a:ext uri="{FF2B5EF4-FFF2-40B4-BE49-F238E27FC236}">
                <a16:creationId xmlns:a16="http://schemas.microsoft.com/office/drawing/2014/main" id="{979A4449-019E-E241-B59E-7F85E456DEAC}"/>
              </a:ext>
            </a:extLst>
          </p:cNvPr>
          <p:cNvCxnSpPr>
            <a:cxnSpLocks/>
            <a:stCxn id="10" idx="0"/>
            <a:endCxn id="3" idx="2"/>
          </p:cNvCxnSpPr>
          <p:nvPr/>
        </p:nvCxnSpPr>
        <p:spPr>
          <a:xfrm flipH="1" flipV="1">
            <a:off x="7123502" y="2563605"/>
            <a:ext cx="1989859" cy="1164533"/>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DF3BB256-C881-FF4C-9D5A-3C577D1F2BC3}"/>
              </a:ext>
            </a:extLst>
          </p:cNvPr>
          <p:cNvSpPr/>
          <p:nvPr/>
        </p:nvSpPr>
        <p:spPr>
          <a:xfrm>
            <a:off x="6620847" y="5732931"/>
            <a:ext cx="1360428" cy="42588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class D</a:t>
            </a:r>
          </a:p>
        </p:txBody>
      </p:sp>
      <p:cxnSp>
        <p:nvCxnSpPr>
          <p:cNvPr id="25" name="Straight Connector 24">
            <a:extLst>
              <a:ext uri="{FF2B5EF4-FFF2-40B4-BE49-F238E27FC236}">
                <a16:creationId xmlns:a16="http://schemas.microsoft.com/office/drawing/2014/main" id="{7A7E16FC-C3E7-284E-A7C7-5A5D5FF04A36}"/>
              </a:ext>
            </a:extLst>
          </p:cNvPr>
          <p:cNvCxnSpPr>
            <a:cxnSpLocks/>
          </p:cNvCxnSpPr>
          <p:nvPr/>
        </p:nvCxnSpPr>
        <p:spPr>
          <a:xfrm flipV="1">
            <a:off x="7315355" y="4166810"/>
            <a:ext cx="1798006" cy="156612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260DBCDE-BAC2-6740-9E4D-5D4A88C594DF}"/>
              </a:ext>
            </a:extLst>
          </p:cNvPr>
          <p:cNvCxnSpPr>
            <a:cxnSpLocks/>
            <a:stCxn id="14" idx="0"/>
          </p:cNvCxnSpPr>
          <p:nvPr/>
        </p:nvCxnSpPr>
        <p:spPr>
          <a:xfrm flipH="1" flipV="1">
            <a:off x="5328779" y="4154023"/>
            <a:ext cx="1972282" cy="157890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9809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ppt_x"/>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ppt_x"/>
                                          </p:val>
                                        </p:tav>
                                        <p:tav tm="100000">
                                          <p:val>
                                            <p:strVal val="#ppt_x"/>
                                          </p:val>
                                        </p:tav>
                                      </p:tavLst>
                                    </p:anim>
                                    <p:anim calcmode="lin" valueType="num">
                                      <p:cBhvr additive="base">
                                        <p:cTn id="24" dur="500" fill="hold"/>
                                        <p:tgtEl>
                                          <p:spTgt spid="11"/>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ppt_x"/>
                                          </p:val>
                                        </p:tav>
                                        <p:tav tm="100000">
                                          <p:val>
                                            <p:strVal val="#ppt_x"/>
                                          </p:val>
                                        </p:tav>
                                      </p:tavLst>
                                    </p:anim>
                                    <p:anim calcmode="lin" valueType="num">
                                      <p:cBhvr additive="base">
                                        <p:cTn id="2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28"/>
                                        </p:tgtEl>
                                        <p:attrNameLst>
                                          <p:attrName>style.visibility</p:attrName>
                                        </p:attrNameLst>
                                      </p:cBhvr>
                                      <p:to>
                                        <p:strVal val="visible"/>
                                      </p:to>
                                    </p:set>
                                    <p:anim calcmode="lin" valueType="num">
                                      <p:cBhvr additive="base">
                                        <p:cTn id="33" dur="500" fill="hold"/>
                                        <p:tgtEl>
                                          <p:spTgt spid="28"/>
                                        </p:tgtEl>
                                        <p:attrNameLst>
                                          <p:attrName>ppt_x</p:attrName>
                                        </p:attrNameLst>
                                      </p:cBhvr>
                                      <p:tavLst>
                                        <p:tav tm="0">
                                          <p:val>
                                            <p:strVal val="#ppt_x"/>
                                          </p:val>
                                        </p:tav>
                                        <p:tav tm="100000">
                                          <p:val>
                                            <p:strVal val="#ppt_x"/>
                                          </p:val>
                                        </p:tav>
                                      </p:tavLst>
                                    </p:anim>
                                    <p:anim calcmode="lin" valueType="num">
                                      <p:cBhvr additive="base">
                                        <p:cTn id="34" dur="500" fill="hold"/>
                                        <p:tgtEl>
                                          <p:spTgt spid="28"/>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25"/>
                                        </p:tgtEl>
                                        <p:attrNameLst>
                                          <p:attrName>style.visibility</p:attrName>
                                        </p:attrNameLst>
                                      </p:cBhvr>
                                      <p:to>
                                        <p:strVal val="visible"/>
                                      </p:to>
                                    </p:set>
                                    <p:anim calcmode="lin" valueType="num">
                                      <p:cBhvr additive="base">
                                        <p:cTn id="37" dur="500" fill="hold"/>
                                        <p:tgtEl>
                                          <p:spTgt spid="25"/>
                                        </p:tgtEl>
                                        <p:attrNameLst>
                                          <p:attrName>ppt_x</p:attrName>
                                        </p:attrNameLst>
                                      </p:cBhvr>
                                      <p:tavLst>
                                        <p:tav tm="0">
                                          <p:val>
                                            <p:strVal val="#ppt_x"/>
                                          </p:val>
                                        </p:tav>
                                        <p:tav tm="100000">
                                          <p:val>
                                            <p:strVal val="#ppt_x"/>
                                          </p:val>
                                        </p:tav>
                                      </p:tavLst>
                                    </p:anim>
                                    <p:anim calcmode="lin" valueType="num">
                                      <p:cBhvr additive="base">
                                        <p:cTn id="38" dur="500" fill="hold"/>
                                        <p:tgtEl>
                                          <p:spTgt spid="25"/>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14"/>
                                        </p:tgtEl>
                                        <p:attrNameLst>
                                          <p:attrName>style.visibility</p:attrName>
                                        </p:attrNameLst>
                                      </p:cBhvr>
                                      <p:to>
                                        <p:strVal val="visible"/>
                                      </p:to>
                                    </p:set>
                                    <p:anim calcmode="lin" valueType="num">
                                      <p:cBhvr additive="base">
                                        <p:cTn id="41" dur="500" fill="hold"/>
                                        <p:tgtEl>
                                          <p:spTgt spid="14"/>
                                        </p:tgtEl>
                                        <p:attrNameLst>
                                          <p:attrName>ppt_x</p:attrName>
                                        </p:attrNameLst>
                                      </p:cBhvr>
                                      <p:tavLst>
                                        <p:tav tm="0">
                                          <p:val>
                                            <p:strVal val="#ppt_x"/>
                                          </p:val>
                                        </p:tav>
                                        <p:tav tm="100000">
                                          <p:val>
                                            <p:strVal val="#ppt_x"/>
                                          </p:val>
                                        </p:tav>
                                      </p:tavLst>
                                    </p:anim>
                                    <p:anim calcmode="lin" valueType="num">
                                      <p:cBhvr additive="base">
                                        <p:cTn id="42"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10" grpId="0" animBg="1"/>
      <p:bldP spid="14"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Summary of Inheritance</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algn="just">
              <a:buFont typeface="Wingdings" pitchFamily="2" charset="2"/>
              <a:buChar char="Ø"/>
            </a:pPr>
            <a:r>
              <a:rPr lang="en-US" sz="2400" dirty="0">
                <a:solidFill>
                  <a:schemeClr val="bg1"/>
                </a:solidFill>
              </a:rPr>
              <a:t>A class (child class) can extend another class (parent class) by inheriting its features</a:t>
            </a:r>
          </a:p>
          <a:p>
            <a:pPr algn="just">
              <a:buFont typeface="Wingdings" pitchFamily="2" charset="2"/>
              <a:buChar char="Ø"/>
            </a:pPr>
            <a:r>
              <a:rPr lang="en-US" sz="2400" dirty="0">
                <a:solidFill>
                  <a:schemeClr val="bg1"/>
                </a:solidFill>
              </a:rPr>
              <a:t>Implements the DRY (Don’t Repeat Yourself) programming principle</a:t>
            </a:r>
          </a:p>
          <a:p>
            <a:pPr algn="just">
              <a:buFont typeface="Wingdings" pitchFamily="2" charset="2"/>
              <a:buChar char="Ø"/>
            </a:pPr>
            <a:r>
              <a:rPr lang="en-US" sz="2400" dirty="0">
                <a:solidFill>
                  <a:schemeClr val="bg1"/>
                </a:solidFill>
              </a:rPr>
              <a:t>Improves code reusability</a:t>
            </a:r>
          </a:p>
          <a:p>
            <a:pPr algn="just">
              <a:buFont typeface="Wingdings" pitchFamily="2" charset="2"/>
              <a:buChar char="Ø"/>
            </a:pPr>
            <a:r>
              <a:rPr lang="en-US" sz="2400" dirty="0">
                <a:solidFill>
                  <a:schemeClr val="bg1"/>
                </a:solidFill>
              </a:rPr>
              <a:t>Multi-level inheritance is allowed in Java (a child class can have its own child class as well)</a:t>
            </a:r>
          </a:p>
          <a:p>
            <a:pPr algn="just">
              <a:buFont typeface="Wingdings" pitchFamily="2" charset="2"/>
              <a:buChar char="Ø"/>
            </a:pPr>
            <a:r>
              <a:rPr lang="en-US" sz="2400" dirty="0">
                <a:solidFill>
                  <a:schemeClr val="bg1"/>
                </a:solidFill>
              </a:rPr>
              <a:t>Multiple inheritances are not allowed in Java (a class can’t extend more than one class)</a:t>
            </a:r>
          </a:p>
        </p:txBody>
      </p:sp>
    </p:spTree>
    <p:extLst>
      <p:ext uri="{BB962C8B-B14F-4D97-AF65-F5344CB8AC3E}">
        <p14:creationId xmlns:p14="http://schemas.microsoft.com/office/powerpoint/2010/main" val="40870968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B0FD09-EBB1-8F47-8610-4ED6A46AC2E6}"/>
              </a:ext>
            </a:extLst>
          </p:cNvPr>
          <p:cNvSpPr/>
          <p:nvPr/>
        </p:nvSpPr>
        <p:spPr>
          <a:xfrm rot="5400000">
            <a:off x="3468619" y="3015780"/>
            <a:ext cx="1655762" cy="567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Icon&#10;&#10;Description automatically generated">
            <a:extLst>
              <a:ext uri="{FF2B5EF4-FFF2-40B4-BE49-F238E27FC236}">
                <a16:creationId xmlns:a16="http://schemas.microsoft.com/office/drawing/2014/main" id="{45793198-7054-AD4F-B80D-7B7997BF4FAA}"/>
              </a:ext>
            </a:extLst>
          </p:cNvPr>
          <p:cNvPicPr>
            <a:picLocks noChangeAspect="1"/>
          </p:cNvPicPr>
          <p:nvPr/>
        </p:nvPicPr>
        <p:blipFill>
          <a:blip r:embed="rId2"/>
          <a:stretch>
            <a:fillRect/>
          </a:stretch>
        </p:blipFill>
        <p:spPr>
          <a:xfrm>
            <a:off x="1140940" y="1609044"/>
            <a:ext cx="2603500" cy="2870200"/>
          </a:xfrm>
          <a:prstGeom prst="rect">
            <a:avLst/>
          </a:prstGeom>
        </p:spPr>
      </p:pic>
      <p:sp>
        <p:nvSpPr>
          <p:cNvPr id="9" name="Title 8">
            <a:extLst>
              <a:ext uri="{FF2B5EF4-FFF2-40B4-BE49-F238E27FC236}">
                <a16:creationId xmlns:a16="http://schemas.microsoft.com/office/drawing/2014/main" id="{18F6D29A-3FA4-7642-8D78-0E393FD5653E}"/>
              </a:ext>
            </a:extLst>
          </p:cNvPr>
          <p:cNvSpPr>
            <a:spLocks noGrp="1"/>
          </p:cNvSpPr>
          <p:nvPr>
            <p:ph type="ctrTitle"/>
          </p:nvPr>
        </p:nvSpPr>
        <p:spPr>
          <a:xfrm>
            <a:off x="4436075" y="2338921"/>
            <a:ext cx="7636475" cy="1212737"/>
          </a:xfrm>
        </p:spPr>
        <p:txBody>
          <a:bodyPr>
            <a:noAutofit/>
          </a:bodyPr>
          <a:lstStyle/>
          <a:p>
            <a:r>
              <a:rPr lang="en-US" sz="4400" dirty="0" err="1">
                <a:solidFill>
                  <a:schemeClr val="bg1"/>
                </a:solidFill>
              </a:rPr>
              <a:t>Pcakage</a:t>
            </a:r>
            <a:endParaRPr lang="en-US" sz="4400" b="1" dirty="0">
              <a:solidFill>
                <a:schemeClr val="bg1"/>
              </a:solidFill>
            </a:endParaRPr>
          </a:p>
        </p:txBody>
      </p:sp>
    </p:spTree>
    <p:extLst>
      <p:ext uri="{BB962C8B-B14F-4D97-AF65-F5344CB8AC3E}">
        <p14:creationId xmlns:p14="http://schemas.microsoft.com/office/powerpoint/2010/main" val="3107026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B0FD09-EBB1-8F47-8610-4ED6A46AC2E6}"/>
              </a:ext>
            </a:extLst>
          </p:cNvPr>
          <p:cNvSpPr/>
          <p:nvPr/>
        </p:nvSpPr>
        <p:spPr>
          <a:xfrm rot="5400000">
            <a:off x="3468619" y="3015780"/>
            <a:ext cx="1655762" cy="567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Icon&#10;&#10;Description automatically generated">
            <a:extLst>
              <a:ext uri="{FF2B5EF4-FFF2-40B4-BE49-F238E27FC236}">
                <a16:creationId xmlns:a16="http://schemas.microsoft.com/office/drawing/2014/main" id="{45793198-7054-AD4F-B80D-7B7997BF4FAA}"/>
              </a:ext>
            </a:extLst>
          </p:cNvPr>
          <p:cNvPicPr>
            <a:picLocks noChangeAspect="1"/>
          </p:cNvPicPr>
          <p:nvPr/>
        </p:nvPicPr>
        <p:blipFill>
          <a:blip r:embed="rId2"/>
          <a:stretch>
            <a:fillRect/>
          </a:stretch>
        </p:blipFill>
        <p:spPr>
          <a:xfrm>
            <a:off x="1140940" y="1609044"/>
            <a:ext cx="2603500" cy="2870200"/>
          </a:xfrm>
          <a:prstGeom prst="rect">
            <a:avLst/>
          </a:prstGeom>
        </p:spPr>
      </p:pic>
      <p:sp>
        <p:nvSpPr>
          <p:cNvPr id="9" name="Title 8">
            <a:extLst>
              <a:ext uri="{FF2B5EF4-FFF2-40B4-BE49-F238E27FC236}">
                <a16:creationId xmlns:a16="http://schemas.microsoft.com/office/drawing/2014/main" id="{18F6D29A-3FA4-7642-8D78-0E393FD5653E}"/>
              </a:ext>
            </a:extLst>
          </p:cNvPr>
          <p:cNvSpPr>
            <a:spLocks noGrp="1"/>
          </p:cNvSpPr>
          <p:nvPr>
            <p:ph type="ctrTitle"/>
          </p:nvPr>
        </p:nvSpPr>
        <p:spPr>
          <a:xfrm>
            <a:off x="4436076" y="2338921"/>
            <a:ext cx="7307896" cy="1212737"/>
          </a:xfrm>
        </p:spPr>
        <p:txBody>
          <a:bodyPr>
            <a:normAutofit/>
          </a:bodyPr>
          <a:lstStyle/>
          <a:p>
            <a:r>
              <a:rPr lang="en-US" b="1" dirty="0">
                <a:solidFill>
                  <a:schemeClr val="bg1"/>
                </a:solidFill>
              </a:rPr>
              <a:t>Polymorphism</a:t>
            </a:r>
          </a:p>
        </p:txBody>
      </p:sp>
    </p:spTree>
    <p:extLst>
      <p:ext uri="{BB962C8B-B14F-4D97-AF65-F5344CB8AC3E}">
        <p14:creationId xmlns:p14="http://schemas.microsoft.com/office/powerpoint/2010/main" val="3831153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Polymorphism</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0" indent="0" algn="just">
              <a:buNone/>
            </a:pPr>
            <a:r>
              <a:rPr lang="en-US" sz="2400" dirty="0">
                <a:solidFill>
                  <a:schemeClr val="bg1"/>
                </a:solidFill>
              </a:rPr>
              <a:t>Polymorphism is the property of an object which allows it to take multiple forms.</a:t>
            </a:r>
          </a:p>
          <a:p>
            <a:pPr marL="0" indent="0" algn="just">
              <a:buNone/>
            </a:pPr>
            <a:endParaRPr lang="en-US" sz="2400" dirty="0">
              <a:solidFill>
                <a:schemeClr val="bg1"/>
              </a:solidFill>
            </a:endParaRPr>
          </a:p>
        </p:txBody>
      </p:sp>
      <p:sp>
        <p:nvSpPr>
          <p:cNvPr id="3" name="Rectangle 2">
            <a:extLst>
              <a:ext uri="{FF2B5EF4-FFF2-40B4-BE49-F238E27FC236}">
                <a16:creationId xmlns:a16="http://schemas.microsoft.com/office/drawing/2014/main" id="{71F85566-B301-9C4C-B184-231707F1DA17}"/>
              </a:ext>
            </a:extLst>
          </p:cNvPr>
          <p:cNvSpPr/>
          <p:nvPr/>
        </p:nvSpPr>
        <p:spPr>
          <a:xfrm>
            <a:off x="444844" y="3374911"/>
            <a:ext cx="2625557" cy="48851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Types of Polymorphism</a:t>
            </a:r>
          </a:p>
        </p:txBody>
      </p:sp>
      <p:sp>
        <p:nvSpPr>
          <p:cNvPr id="5" name="Rectangle 4">
            <a:extLst>
              <a:ext uri="{FF2B5EF4-FFF2-40B4-BE49-F238E27FC236}">
                <a16:creationId xmlns:a16="http://schemas.microsoft.com/office/drawing/2014/main" id="{FACAE6BC-6262-B242-8E09-54EA34386B5F}"/>
              </a:ext>
            </a:extLst>
          </p:cNvPr>
          <p:cNvSpPr/>
          <p:nvPr/>
        </p:nvSpPr>
        <p:spPr>
          <a:xfrm>
            <a:off x="4183405" y="4615866"/>
            <a:ext cx="1673424" cy="48851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Run Time</a:t>
            </a:r>
          </a:p>
        </p:txBody>
      </p:sp>
      <p:sp>
        <p:nvSpPr>
          <p:cNvPr id="6" name="Rectangle 5">
            <a:extLst>
              <a:ext uri="{FF2B5EF4-FFF2-40B4-BE49-F238E27FC236}">
                <a16:creationId xmlns:a16="http://schemas.microsoft.com/office/drawing/2014/main" id="{34B4753C-A43E-F244-8282-9001007A4F37}"/>
              </a:ext>
            </a:extLst>
          </p:cNvPr>
          <p:cNvSpPr/>
          <p:nvPr/>
        </p:nvSpPr>
        <p:spPr>
          <a:xfrm>
            <a:off x="4183404" y="1997875"/>
            <a:ext cx="1673425" cy="48851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Compile Time</a:t>
            </a:r>
          </a:p>
        </p:txBody>
      </p:sp>
      <p:sp>
        <p:nvSpPr>
          <p:cNvPr id="8" name="Rectangle 7">
            <a:extLst>
              <a:ext uri="{FF2B5EF4-FFF2-40B4-BE49-F238E27FC236}">
                <a16:creationId xmlns:a16="http://schemas.microsoft.com/office/drawing/2014/main" id="{75892A50-4D5F-0045-9A54-45E90345F2AE}"/>
              </a:ext>
            </a:extLst>
          </p:cNvPr>
          <p:cNvSpPr/>
          <p:nvPr/>
        </p:nvSpPr>
        <p:spPr>
          <a:xfrm>
            <a:off x="7171884" y="1893462"/>
            <a:ext cx="4289431" cy="10877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42900" indent="-342900" algn="just">
              <a:buFont typeface="Wingdings" pitchFamily="2" charset="2"/>
              <a:buChar char="Ø"/>
            </a:pPr>
            <a:r>
              <a:rPr lang="en-US" sz="2000" dirty="0"/>
              <a:t>It is resolved during compiler time.</a:t>
            </a:r>
          </a:p>
          <a:p>
            <a:pPr marL="342900" indent="-342900" algn="just">
              <a:buFont typeface="Wingdings" pitchFamily="2" charset="2"/>
              <a:buChar char="Ø"/>
            </a:pPr>
            <a:r>
              <a:rPr lang="en-US" sz="2000" dirty="0"/>
              <a:t>Overloading is an example of compile time polymorphism</a:t>
            </a:r>
          </a:p>
        </p:txBody>
      </p:sp>
      <p:sp>
        <p:nvSpPr>
          <p:cNvPr id="9" name="Rectangle 8">
            <a:extLst>
              <a:ext uri="{FF2B5EF4-FFF2-40B4-BE49-F238E27FC236}">
                <a16:creationId xmlns:a16="http://schemas.microsoft.com/office/drawing/2014/main" id="{EE2D9484-793C-7C4E-90CD-4730538523E9}"/>
              </a:ext>
            </a:extLst>
          </p:cNvPr>
          <p:cNvSpPr/>
          <p:nvPr/>
        </p:nvSpPr>
        <p:spPr>
          <a:xfrm>
            <a:off x="7171883" y="4316257"/>
            <a:ext cx="4289431" cy="10877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42900" indent="-342900" algn="just">
              <a:buFont typeface="Wingdings" pitchFamily="2" charset="2"/>
              <a:buChar char="Ø"/>
            </a:pPr>
            <a:r>
              <a:rPr lang="en-US" sz="2000" dirty="0"/>
              <a:t>It is resolved during run time.</a:t>
            </a:r>
          </a:p>
          <a:p>
            <a:pPr marL="342900" indent="-342900" algn="just">
              <a:buFont typeface="Wingdings" pitchFamily="2" charset="2"/>
              <a:buChar char="Ø"/>
            </a:pPr>
            <a:r>
              <a:rPr lang="en-US" sz="2000" dirty="0"/>
              <a:t>Overriding is an example of compile time polymorphism</a:t>
            </a:r>
          </a:p>
        </p:txBody>
      </p:sp>
      <p:cxnSp>
        <p:nvCxnSpPr>
          <p:cNvPr id="10" name="Straight Connector 9">
            <a:extLst>
              <a:ext uri="{FF2B5EF4-FFF2-40B4-BE49-F238E27FC236}">
                <a16:creationId xmlns:a16="http://schemas.microsoft.com/office/drawing/2014/main" id="{99759026-5DCD-4F4C-853E-E8B397B76107}"/>
              </a:ext>
            </a:extLst>
          </p:cNvPr>
          <p:cNvCxnSpPr>
            <a:stCxn id="3" idx="3"/>
            <a:endCxn id="6" idx="1"/>
          </p:cNvCxnSpPr>
          <p:nvPr/>
        </p:nvCxnSpPr>
        <p:spPr>
          <a:xfrm flipV="1">
            <a:off x="3070401" y="2242133"/>
            <a:ext cx="1113003" cy="137703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0BF1164-945A-9E44-AB14-17B4718182F2}"/>
              </a:ext>
            </a:extLst>
          </p:cNvPr>
          <p:cNvCxnSpPr>
            <a:stCxn id="3" idx="3"/>
            <a:endCxn id="5" idx="1"/>
          </p:cNvCxnSpPr>
          <p:nvPr/>
        </p:nvCxnSpPr>
        <p:spPr>
          <a:xfrm>
            <a:off x="3070401" y="3619169"/>
            <a:ext cx="1113004" cy="1240955"/>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8317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heckerboard(across)">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ppt_x"/>
                                          </p:val>
                                        </p:tav>
                                        <p:tav tm="100000">
                                          <p:val>
                                            <p:strVal val="#ppt_x"/>
                                          </p:val>
                                        </p:tav>
                                      </p:tavLst>
                                    </p:anim>
                                    <p:anim calcmode="lin" valueType="num">
                                      <p:cBhvr additive="base">
                                        <p:cTn id="13" dur="500" fill="hold"/>
                                        <p:tgtEl>
                                          <p:spTgt spid="10"/>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500" fill="hold"/>
                                        <p:tgtEl>
                                          <p:spTgt spid="6"/>
                                        </p:tgtEl>
                                        <p:attrNameLst>
                                          <p:attrName>ppt_x</p:attrName>
                                        </p:attrNameLst>
                                      </p:cBhvr>
                                      <p:tavLst>
                                        <p:tav tm="0">
                                          <p:val>
                                            <p:strVal val="#ppt_x"/>
                                          </p:val>
                                        </p:tav>
                                        <p:tav tm="100000">
                                          <p:val>
                                            <p:strVal val="#ppt_x"/>
                                          </p:val>
                                        </p:tav>
                                      </p:tavLst>
                                    </p:anim>
                                    <p:anim calcmode="lin" valueType="num">
                                      <p:cBhvr additive="base">
                                        <p:cTn id="17"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fill="hold"/>
                                        <p:tgtEl>
                                          <p:spTgt spid="12"/>
                                        </p:tgtEl>
                                        <p:attrNameLst>
                                          <p:attrName>ppt_x</p:attrName>
                                        </p:attrNameLst>
                                      </p:cBhvr>
                                      <p:tavLst>
                                        <p:tav tm="0">
                                          <p:val>
                                            <p:strVal val="#ppt_x"/>
                                          </p:val>
                                        </p:tav>
                                        <p:tav tm="100000">
                                          <p:val>
                                            <p:strVal val="#ppt_x"/>
                                          </p:val>
                                        </p:tav>
                                      </p:tavLst>
                                    </p:anim>
                                    <p:anim calcmode="lin" valueType="num">
                                      <p:cBhvr additive="base">
                                        <p:cTn id="23" dur="500" fill="hold"/>
                                        <p:tgtEl>
                                          <p:spTgt spid="12"/>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0"/>
                                  </p:stCondLst>
                                  <p:childTnLst>
                                    <p:set>
                                      <p:cBhvr>
                                        <p:cTn id="25" dur="1" fill="hold">
                                          <p:stCondLst>
                                            <p:cond delay="0"/>
                                          </p:stCondLst>
                                        </p:cTn>
                                        <p:tgtEl>
                                          <p:spTgt spid="5"/>
                                        </p:tgtEl>
                                        <p:attrNameLst>
                                          <p:attrName>style.visibility</p:attrName>
                                        </p:attrNameLst>
                                      </p:cBhvr>
                                      <p:to>
                                        <p:strVal val="visible"/>
                                      </p:to>
                                    </p:set>
                                    <p:anim calcmode="lin" valueType="num">
                                      <p:cBhvr additive="base">
                                        <p:cTn id="26" dur="500" fill="hold"/>
                                        <p:tgtEl>
                                          <p:spTgt spid="5"/>
                                        </p:tgtEl>
                                        <p:attrNameLst>
                                          <p:attrName>ppt_x</p:attrName>
                                        </p:attrNameLst>
                                      </p:cBhvr>
                                      <p:tavLst>
                                        <p:tav tm="0">
                                          <p:val>
                                            <p:strVal val="#ppt_x"/>
                                          </p:val>
                                        </p:tav>
                                        <p:tav tm="100000">
                                          <p:val>
                                            <p:strVal val="#ppt_x"/>
                                          </p:val>
                                        </p:tav>
                                      </p:tavLst>
                                    </p:anim>
                                    <p:anim calcmode="lin" valueType="num">
                                      <p:cBhvr additive="base">
                                        <p:cTn id="2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circle(in)">
                                      <p:cBhvr>
                                        <p:cTn id="32" dur="2000"/>
                                        <p:tgtEl>
                                          <p:spTgt spid="8"/>
                                        </p:tgtEl>
                                      </p:cBhvr>
                                    </p:animEffect>
                                  </p:childTnLst>
                                </p:cTn>
                              </p:par>
                            </p:childTnLst>
                          </p:cTn>
                        </p:par>
                      </p:childTnLst>
                    </p:cTn>
                  </p:par>
                  <p:par>
                    <p:cTn id="33" fill="hold">
                      <p:stCondLst>
                        <p:cond delay="indefinite"/>
                      </p:stCondLst>
                      <p:childTnLst>
                        <p:par>
                          <p:cTn id="34" fill="hold">
                            <p:stCondLst>
                              <p:cond delay="0"/>
                            </p:stCondLst>
                            <p:childTnLst>
                              <p:par>
                                <p:cTn id="35" presetID="6" presetClass="entr" presetSubtype="16"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circle(in)">
                                      <p:cBhvr>
                                        <p:cTn id="37"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8" grpId="0"/>
      <p:bldP spid="9" grpId="0"/>
    </p:bldLst>
  </p:timing>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What is Polymorphism</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838200" y="1825625"/>
            <a:ext cx="6389318" cy="3686175"/>
          </a:xfrm>
        </p:spPr>
        <p:txBody>
          <a:bodyPr/>
          <a:lstStyle/>
          <a:p>
            <a:pPr marL="0" indent="0" algn="just">
              <a:buNone/>
            </a:pPr>
            <a:r>
              <a:rPr lang="en-US" dirty="0">
                <a:solidFill>
                  <a:schemeClr val="bg1"/>
                </a:solidFill>
              </a:rPr>
              <a:t>Polymorphism is the just the ability of a method to behave differently at different situation, and this is achieved either by Method Overloading or by Method Overriding.</a:t>
            </a:r>
          </a:p>
        </p:txBody>
      </p:sp>
      <p:pic>
        <p:nvPicPr>
          <p:cNvPr id="4" name="Picture 3" descr="A person in a suit holding a sword&#10;&#10;Description automatically generated with low confidence">
            <a:extLst>
              <a:ext uri="{FF2B5EF4-FFF2-40B4-BE49-F238E27FC236}">
                <a16:creationId xmlns:a16="http://schemas.microsoft.com/office/drawing/2014/main" id="{0FB4A434-67BE-E343-8113-A59AE91655C0}"/>
              </a:ext>
            </a:extLst>
          </p:cNvPr>
          <p:cNvPicPr>
            <a:picLocks noChangeAspect="1"/>
          </p:cNvPicPr>
          <p:nvPr/>
        </p:nvPicPr>
        <p:blipFill>
          <a:blip r:embed="rId2"/>
          <a:stretch>
            <a:fillRect/>
          </a:stretch>
        </p:blipFill>
        <p:spPr>
          <a:xfrm>
            <a:off x="7227518" y="1690688"/>
            <a:ext cx="3175000" cy="4351338"/>
          </a:xfrm>
          <a:prstGeom prst="rect">
            <a:avLst/>
          </a:prstGeom>
        </p:spPr>
      </p:pic>
    </p:spTree>
    <p:extLst>
      <p:ext uri="{BB962C8B-B14F-4D97-AF65-F5344CB8AC3E}">
        <p14:creationId xmlns:p14="http://schemas.microsoft.com/office/powerpoint/2010/main" val="1864797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strips(downLeft)">
                                      <p:cBhvr>
                                        <p:cTn id="7"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7" name="Picture 16" descr="A picture containing text, conference room&#10;&#10;Description automatically generated">
            <a:extLst>
              <a:ext uri="{FF2B5EF4-FFF2-40B4-BE49-F238E27FC236}">
                <a16:creationId xmlns:a16="http://schemas.microsoft.com/office/drawing/2014/main" id="{98344BAC-71B1-DA4B-81C4-C2E873DB5EBF}"/>
              </a:ext>
            </a:extLst>
          </p:cNvPr>
          <p:cNvPicPr>
            <a:picLocks noChangeAspect="1"/>
          </p:cNvPicPr>
          <p:nvPr/>
        </p:nvPicPr>
        <p:blipFill>
          <a:blip r:embed="rId2"/>
          <a:stretch>
            <a:fillRect/>
          </a:stretch>
        </p:blipFill>
        <p:spPr>
          <a:xfrm>
            <a:off x="5588882" y="4857750"/>
            <a:ext cx="1903413" cy="1379538"/>
          </a:xfrm>
          <a:prstGeom prst="rect">
            <a:avLst/>
          </a:prstGeom>
        </p:spPr>
      </p:pic>
      <p:pic>
        <p:nvPicPr>
          <p:cNvPr id="13" name="Picture 12" descr="A mannequin wearing a suit&#10;&#10;Description automatically generated with medium confidence">
            <a:extLst>
              <a:ext uri="{FF2B5EF4-FFF2-40B4-BE49-F238E27FC236}">
                <a16:creationId xmlns:a16="http://schemas.microsoft.com/office/drawing/2014/main" id="{63193A5B-E140-0A4E-99EC-E1498D175432}"/>
              </a:ext>
            </a:extLst>
          </p:cNvPr>
          <p:cNvPicPr>
            <a:picLocks noChangeAspect="1"/>
          </p:cNvPicPr>
          <p:nvPr/>
        </p:nvPicPr>
        <p:blipFill>
          <a:blip r:embed="rId3"/>
          <a:stretch>
            <a:fillRect/>
          </a:stretch>
        </p:blipFill>
        <p:spPr>
          <a:xfrm>
            <a:off x="3062466" y="2649537"/>
            <a:ext cx="1903413" cy="2741613"/>
          </a:xfrm>
          <a:prstGeom prst="rect">
            <a:avLst/>
          </a:prstGeom>
        </p:spPr>
      </p:pic>
      <p:pic>
        <p:nvPicPr>
          <p:cNvPr id="23" name="Picture 22" descr="A person in a suit&#10;&#10;Description automatically generated with medium confidence">
            <a:extLst>
              <a:ext uri="{FF2B5EF4-FFF2-40B4-BE49-F238E27FC236}">
                <a16:creationId xmlns:a16="http://schemas.microsoft.com/office/drawing/2014/main" id="{CD3ACFF8-559F-D84F-8E7F-FB0CAEE8B72E}"/>
              </a:ext>
            </a:extLst>
          </p:cNvPr>
          <p:cNvPicPr>
            <a:picLocks noChangeAspect="1"/>
          </p:cNvPicPr>
          <p:nvPr/>
        </p:nvPicPr>
        <p:blipFill>
          <a:blip r:embed="rId4"/>
          <a:stretch>
            <a:fillRect/>
          </a:stretch>
        </p:blipFill>
        <p:spPr>
          <a:xfrm>
            <a:off x="5883356" y="1955802"/>
            <a:ext cx="1979613" cy="2124074"/>
          </a:xfrm>
          <a:prstGeom prst="rect">
            <a:avLst/>
          </a:prstGeom>
        </p:spPr>
      </p:pic>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168639" y="356437"/>
            <a:ext cx="2752354" cy="2709275"/>
          </a:xfrm>
          <a:prstGeom prst="ellipse">
            <a:avLst/>
          </a:prstGeom>
          <a:solidFill>
            <a:schemeClr val="tx1">
              <a:lumMod val="85000"/>
              <a:lumOff val="15000"/>
            </a:schemeClr>
          </a:solidFill>
          <a:ln w="174625" cmpd="thinThick">
            <a:solidFill>
              <a:schemeClr val="tx1">
                <a:lumMod val="85000"/>
                <a:lumOff val="15000"/>
              </a:schemeClr>
            </a:solidFill>
          </a:ln>
        </p:spPr>
        <p:txBody>
          <a:bodyPr vert="horz" lIns="91440" tIns="45720" rIns="91440" bIns="45720" rtlCol="0" anchor="ctr">
            <a:normAutofit/>
          </a:bodyPr>
          <a:lstStyle/>
          <a:p>
            <a:pPr algn="ctr"/>
            <a:r>
              <a:rPr lang="en-US" sz="2400" kern="1200" dirty="0">
                <a:solidFill>
                  <a:schemeClr val="bg1"/>
                </a:solidFill>
                <a:latin typeface="+mj-lt"/>
                <a:ea typeface="+mj-ea"/>
                <a:cs typeface="+mj-cs"/>
              </a:rPr>
              <a:t>Example of Polymorphism</a:t>
            </a:r>
          </a:p>
        </p:txBody>
      </p:sp>
      <p:pic>
        <p:nvPicPr>
          <p:cNvPr id="9" name="Content Placeholder 8" descr="A group of people posing for the camera&#10;&#10;Description automatically generated">
            <a:extLst>
              <a:ext uri="{FF2B5EF4-FFF2-40B4-BE49-F238E27FC236}">
                <a16:creationId xmlns:a16="http://schemas.microsoft.com/office/drawing/2014/main" id="{5718B16B-BEF7-454C-AB13-AC60E685F717}"/>
              </a:ext>
            </a:extLst>
          </p:cNvPr>
          <p:cNvPicPr>
            <a:picLocks noGrp="1" noChangeAspect="1"/>
          </p:cNvPicPr>
          <p:nvPr>
            <p:ph idx="1"/>
          </p:nvPr>
        </p:nvPicPr>
        <p:blipFill>
          <a:blip r:embed="rId5"/>
          <a:stretch>
            <a:fillRect/>
          </a:stretch>
        </p:blipFill>
        <p:spPr>
          <a:xfrm>
            <a:off x="3412368" y="160381"/>
            <a:ext cx="1979613" cy="1995488"/>
          </a:xfrm>
        </p:spPr>
      </p:pic>
      <p:pic>
        <p:nvPicPr>
          <p:cNvPr id="11" name="Picture 10" descr="A mannequin with a white shirt and black pants&#10;&#10;Description automatically generated with low confidence">
            <a:extLst>
              <a:ext uri="{FF2B5EF4-FFF2-40B4-BE49-F238E27FC236}">
                <a16:creationId xmlns:a16="http://schemas.microsoft.com/office/drawing/2014/main" id="{D251431E-A731-394E-ABFC-FE13770C17CC}"/>
              </a:ext>
            </a:extLst>
          </p:cNvPr>
          <p:cNvPicPr>
            <a:picLocks noChangeAspect="1"/>
          </p:cNvPicPr>
          <p:nvPr/>
        </p:nvPicPr>
        <p:blipFill>
          <a:blip r:embed="rId6"/>
          <a:stretch>
            <a:fillRect/>
          </a:stretch>
        </p:blipFill>
        <p:spPr>
          <a:xfrm>
            <a:off x="9598023" y="1635668"/>
            <a:ext cx="1668463" cy="2451100"/>
          </a:xfrm>
          <a:prstGeom prst="rect">
            <a:avLst/>
          </a:prstGeom>
        </p:spPr>
      </p:pic>
      <p:pic>
        <p:nvPicPr>
          <p:cNvPr id="15" name="Picture 14">
            <a:extLst>
              <a:ext uri="{FF2B5EF4-FFF2-40B4-BE49-F238E27FC236}">
                <a16:creationId xmlns:a16="http://schemas.microsoft.com/office/drawing/2014/main" id="{2A23315D-B1F1-ED45-9068-16E6F6F74F2E}"/>
              </a:ext>
            </a:extLst>
          </p:cNvPr>
          <p:cNvPicPr>
            <a:picLocks noChangeAspect="1"/>
          </p:cNvPicPr>
          <p:nvPr/>
        </p:nvPicPr>
        <p:blipFill>
          <a:blip r:embed="rId7"/>
          <a:stretch>
            <a:fillRect/>
          </a:stretch>
        </p:blipFill>
        <p:spPr>
          <a:xfrm>
            <a:off x="7748670" y="160381"/>
            <a:ext cx="1482725" cy="1852613"/>
          </a:xfrm>
          <a:prstGeom prst="rect">
            <a:avLst/>
          </a:prstGeom>
        </p:spPr>
      </p:pic>
      <p:pic>
        <p:nvPicPr>
          <p:cNvPr id="19" name="Picture 18">
            <a:extLst>
              <a:ext uri="{FF2B5EF4-FFF2-40B4-BE49-F238E27FC236}">
                <a16:creationId xmlns:a16="http://schemas.microsoft.com/office/drawing/2014/main" id="{E1D58C65-2D5C-3642-BC08-1C59D12052C5}"/>
              </a:ext>
            </a:extLst>
          </p:cNvPr>
          <p:cNvPicPr>
            <a:picLocks noChangeAspect="1"/>
          </p:cNvPicPr>
          <p:nvPr/>
        </p:nvPicPr>
        <p:blipFill>
          <a:blip r:embed="rId8"/>
          <a:stretch>
            <a:fillRect/>
          </a:stretch>
        </p:blipFill>
        <p:spPr>
          <a:xfrm>
            <a:off x="8115298" y="4079876"/>
            <a:ext cx="1482725" cy="2266950"/>
          </a:xfrm>
          <a:prstGeom prst="rect">
            <a:avLst/>
          </a:prstGeom>
        </p:spPr>
      </p:pic>
      <p:sp>
        <p:nvSpPr>
          <p:cNvPr id="26" name="Rectangle 25">
            <a:extLst>
              <a:ext uri="{FF2B5EF4-FFF2-40B4-BE49-F238E27FC236}">
                <a16:creationId xmlns:a16="http://schemas.microsoft.com/office/drawing/2014/main" id="{4C22602B-E3AF-964B-8B63-B6D357632049}"/>
              </a:ext>
            </a:extLst>
          </p:cNvPr>
          <p:cNvSpPr/>
          <p:nvPr/>
        </p:nvSpPr>
        <p:spPr>
          <a:xfrm>
            <a:off x="5883357" y="2003674"/>
            <a:ext cx="248582" cy="7265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65904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strips(down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 calcmode="lin" valueType="num">
                                      <p:cBhvr>
                                        <p:cTn id="12" dur="1000" fill="hold"/>
                                        <p:tgtEl>
                                          <p:spTgt spid="23"/>
                                        </p:tgtEl>
                                        <p:attrNameLst>
                                          <p:attrName>ppt_w</p:attrName>
                                        </p:attrNameLst>
                                      </p:cBhvr>
                                      <p:tavLst>
                                        <p:tav tm="0">
                                          <p:val>
                                            <p:strVal val="#ppt_w*0.70"/>
                                          </p:val>
                                        </p:tav>
                                        <p:tav tm="100000">
                                          <p:val>
                                            <p:strVal val="#ppt_w"/>
                                          </p:val>
                                        </p:tav>
                                      </p:tavLst>
                                    </p:anim>
                                    <p:anim calcmode="lin" valueType="num">
                                      <p:cBhvr>
                                        <p:cTn id="13" dur="1000" fill="hold"/>
                                        <p:tgtEl>
                                          <p:spTgt spid="23"/>
                                        </p:tgtEl>
                                        <p:attrNameLst>
                                          <p:attrName>ppt_h</p:attrName>
                                        </p:attrNameLst>
                                      </p:cBhvr>
                                      <p:tavLst>
                                        <p:tav tm="0">
                                          <p:val>
                                            <p:strVal val="#ppt_h"/>
                                          </p:val>
                                        </p:tav>
                                        <p:tav tm="100000">
                                          <p:val>
                                            <p:strVal val="#ppt_h"/>
                                          </p:val>
                                        </p:tav>
                                      </p:tavLst>
                                    </p:anim>
                                    <p:animEffect transition="in" filter="fade">
                                      <p:cBhvr>
                                        <p:cTn id="14" dur="1000"/>
                                        <p:tgtEl>
                                          <p:spTgt spid="23"/>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down)">
                                      <p:cBhvr>
                                        <p:cTn id="19" dur="500"/>
                                        <p:tgtEl>
                                          <p:spTgt spid="9"/>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wipe(down)">
                                      <p:cBhvr>
                                        <p:cTn id="24" dur="500"/>
                                        <p:tgtEl>
                                          <p:spTgt spid="15"/>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wipe(down)">
                                      <p:cBhvr>
                                        <p:cTn id="29" dur="500"/>
                                        <p:tgtEl>
                                          <p:spTgt spid="11"/>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wipe(down)">
                                      <p:cBhvr>
                                        <p:cTn id="34" dur="500"/>
                                        <p:tgtEl>
                                          <p:spTgt spid="19"/>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nodeType="click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wipe(down)">
                                      <p:cBhvr>
                                        <p:cTn id="39" dur="500"/>
                                        <p:tgtEl>
                                          <p:spTgt spid="17"/>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4" fill="hold" nodeType="click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wipe(down)">
                                      <p:cBhvr>
                                        <p:cTn id="4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Polymorphism in Java</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501041" y="1825625"/>
            <a:ext cx="11060481" cy="4351338"/>
          </a:xfrm>
        </p:spPr>
        <p:txBody>
          <a:bodyPr/>
          <a:lstStyle/>
          <a:p>
            <a:pPr marL="0" indent="0">
              <a:buNone/>
            </a:pPr>
            <a:r>
              <a:rPr lang="en-US" dirty="0">
                <a:solidFill>
                  <a:schemeClr val="bg1"/>
                </a:solidFill>
              </a:rPr>
              <a:t>in Java, there may be situation where you need to write multiple methods with same name (because they all do same job) but they behave differently based on the parameters supplied.</a:t>
            </a:r>
            <a:br>
              <a:rPr lang="en-US" dirty="0">
                <a:solidFill>
                  <a:schemeClr val="bg1"/>
                </a:solidFill>
              </a:rPr>
            </a:br>
            <a:r>
              <a:rPr lang="en-US" dirty="0">
                <a:solidFill>
                  <a:schemeClr val="bg1"/>
                </a:solidFill>
              </a:rPr>
              <a:t>Example:</a:t>
            </a:r>
            <a:br>
              <a:rPr lang="en-US" dirty="0">
                <a:solidFill>
                  <a:schemeClr val="bg1"/>
                </a:solidFill>
              </a:rPr>
            </a:br>
            <a:r>
              <a:rPr lang="en-US" dirty="0" err="1">
                <a:solidFill>
                  <a:schemeClr val="bg1"/>
                </a:solidFill>
              </a:rPr>
              <a:t>getArea</a:t>
            </a:r>
            <a:r>
              <a:rPr lang="en-US" dirty="0">
                <a:solidFill>
                  <a:schemeClr val="bg1"/>
                </a:solidFill>
              </a:rPr>
              <a:t>(int radius) { return 3.14 * radius * radius; } used to calculate area of Circle.</a:t>
            </a:r>
          </a:p>
          <a:p>
            <a:pPr marL="0" indent="0">
              <a:buNone/>
            </a:pPr>
            <a:r>
              <a:rPr lang="en-US" dirty="0" err="1">
                <a:solidFill>
                  <a:schemeClr val="bg1"/>
                </a:solidFill>
              </a:rPr>
              <a:t>getArea</a:t>
            </a:r>
            <a:r>
              <a:rPr lang="en-US" dirty="0">
                <a:solidFill>
                  <a:schemeClr val="bg1"/>
                </a:solidFill>
              </a:rPr>
              <a:t>(int length, int breadth) { return length * </a:t>
            </a:r>
            <a:r>
              <a:rPr lang="en-US" dirty="0" err="1">
                <a:solidFill>
                  <a:schemeClr val="bg1"/>
                </a:solidFill>
              </a:rPr>
              <a:t>bredth</a:t>
            </a:r>
            <a:r>
              <a:rPr lang="en-US" dirty="0">
                <a:solidFill>
                  <a:schemeClr val="bg1"/>
                </a:solidFill>
              </a:rPr>
              <a:t>; } used to calculate area of Rectangle.</a:t>
            </a:r>
          </a:p>
        </p:txBody>
      </p:sp>
    </p:spTree>
    <p:extLst>
      <p:ext uri="{BB962C8B-B14F-4D97-AF65-F5344CB8AC3E}">
        <p14:creationId xmlns:p14="http://schemas.microsoft.com/office/powerpoint/2010/main" val="85454684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B0FD09-EBB1-8F47-8610-4ED6A46AC2E6}"/>
              </a:ext>
            </a:extLst>
          </p:cNvPr>
          <p:cNvSpPr/>
          <p:nvPr/>
        </p:nvSpPr>
        <p:spPr>
          <a:xfrm rot="5400000">
            <a:off x="3468619" y="3015780"/>
            <a:ext cx="1655762" cy="567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Icon&#10;&#10;Description automatically generated">
            <a:extLst>
              <a:ext uri="{FF2B5EF4-FFF2-40B4-BE49-F238E27FC236}">
                <a16:creationId xmlns:a16="http://schemas.microsoft.com/office/drawing/2014/main" id="{45793198-7054-AD4F-B80D-7B7997BF4FAA}"/>
              </a:ext>
            </a:extLst>
          </p:cNvPr>
          <p:cNvPicPr>
            <a:picLocks noChangeAspect="1"/>
          </p:cNvPicPr>
          <p:nvPr/>
        </p:nvPicPr>
        <p:blipFill>
          <a:blip r:embed="rId2"/>
          <a:stretch>
            <a:fillRect/>
          </a:stretch>
        </p:blipFill>
        <p:spPr>
          <a:xfrm>
            <a:off x="1140940" y="1609044"/>
            <a:ext cx="2603500" cy="2870200"/>
          </a:xfrm>
          <a:prstGeom prst="rect">
            <a:avLst/>
          </a:prstGeom>
        </p:spPr>
      </p:pic>
      <p:sp>
        <p:nvSpPr>
          <p:cNvPr id="9" name="Title 8">
            <a:extLst>
              <a:ext uri="{FF2B5EF4-FFF2-40B4-BE49-F238E27FC236}">
                <a16:creationId xmlns:a16="http://schemas.microsoft.com/office/drawing/2014/main" id="{18F6D29A-3FA4-7642-8D78-0E393FD5653E}"/>
              </a:ext>
            </a:extLst>
          </p:cNvPr>
          <p:cNvSpPr>
            <a:spLocks noGrp="1"/>
          </p:cNvSpPr>
          <p:nvPr>
            <p:ph type="ctrTitle"/>
          </p:nvPr>
        </p:nvSpPr>
        <p:spPr>
          <a:xfrm>
            <a:off x="4436076" y="2338921"/>
            <a:ext cx="7307896" cy="1212737"/>
          </a:xfrm>
        </p:spPr>
        <p:txBody>
          <a:bodyPr>
            <a:normAutofit/>
          </a:bodyPr>
          <a:lstStyle/>
          <a:p>
            <a:r>
              <a:rPr lang="en-US" b="1" dirty="0">
                <a:solidFill>
                  <a:schemeClr val="bg1"/>
                </a:solidFill>
              </a:rPr>
              <a:t>Types of Polymorphism</a:t>
            </a:r>
          </a:p>
        </p:txBody>
      </p:sp>
    </p:spTree>
    <p:extLst>
      <p:ext uri="{BB962C8B-B14F-4D97-AF65-F5344CB8AC3E}">
        <p14:creationId xmlns:p14="http://schemas.microsoft.com/office/powerpoint/2010/main" val="575076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838201" y="1065862"/>
            <a:ext cx="3313164" cy="4726276"/>
          </a:xfrm>
        </p:spPr>
        <p:txBody>
          <a:bodyPr>
            <a:normAutofit/>
          </a:bodyPr>
          <a:lstStyle/>
          <a:p>
            <a:pPr algn="r"/>
            <a:r>
              <a:rPr lang="en-US" sz="4000">
                <a:solidFill>
                  <a:srgbClr val="FFFFFF"/>
                </a:solidFill>
              </a:rPr>
              <a:t>Types of Polymorphism</a:t>
            </a:r>
          </a:p>
        </p:txBody>
      </p:sp>
      <p:graphicFrame>
        <p:nvGraphicFramePr>
          <p:cNvPr id="25" name="Content Placeholder 6">
            <a:extLst>
              <a:ext uri="{FF2B5EF4-FFF2-40B4-BE49-F238E27FC236}">
                <a16:creationId xmlns:a16="http://schemas.microsoft.com/office/drawing/2014/main" id="{FF6FB94E-2193-4A0C-B31F-CDA159FF26AB}"/>
              </a:ext>
            </a:extLst>
          </p:cNvPr>
          <p:cNvGraphicFramePr>
            <a:graphicFrameLocks noGrp="1"/>
          </p:cNvGraphicFramePr>
          <p:nvPr>
            <p:ph idx="1"/>
          </p:nvPr>
        </p:nvGraphicFramePr>
        <p:xfrm>
          <a:off x="5155379" y="1065862"/>
          <a:ext cx="5744685" cy="47262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1416598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5" grpId="0">
        <p:bldAsOne/>
      </p:bldGraphic>
    </p:bldLst>
  </p:timing>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Static Polymorphism</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p:txBody>
          <a:bodyPr/>
          <a:lstStyle/>
          <a:p>
            <a:pPr marL="0" indent="0">
              <a:buNone/>
            </a:pPr>
            <a:r>
              <a:rPr lang="en-US" dirty="0">
                <a:solidFill>
                  <a:schemeClr val="bg1"/>
                </a:solidFill>
              </a:rPr>
              <a:t>A polymorphism that is resolved during compile time is known as static polymorphism. </a:t>
            </a:r>
          </a:p>
          <a:p>
            <a:pPr marL="0" indent="0">
              <a:buNone/>
            </a:pPr>
            <a:r>
              <a:rPr lang="en-US" dirty="0">
                <a:solidFill>
                  <a:schemeClr val="bg1"/>
                </a:solidFill>
              </a:rPr>
              <a:t>Method overloading is an example of compile time polymorphism.</a:t>
            </a:r>
          </a:p>
        </p:txBody>
      </p:sp>
    </p:spTree>
    <p:extLst>
      <p:ext uri="{BB962C8B-B14F-4D97-AF65-F5344CB8AC3E}">
        <p14:creationId xmlns:p14="http://schemas.microsoft.com/office/powerpoint/2010/main" val="33745032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B0FD09-EBB1-8F47-8610-4ED6A46AC2E6}"/>
              </a:ext>
            </a:extLst>
          </p:cNvPr>
          <p:cNvSpPr/>
          <p:nvPr/>
        </p:nvSpPr>
        <p:spPr>
          <a:xfrm rot="5400000">
            <a:off x="3468619" y="3015780"/>
            <a:ext cx="1655762" cy="567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Icon&#10;&#10;Description automatically generated">
            <a:extLst>
              <a:ext uri="{FF2B5EF4-FFF2-40B4-BE49-F238E27FC236}">
                <a16:creationId xmlns:a16="http://schemas.microsoft.com/office/drawing/2014/main" id="{45793198-7054-AD4F-B80D-7B7997BF4FAA}"/>
              </a:ext>
            </a:extLst>
          </p:cNvPr>
          <p:cNvPicPr>
            <a:picLocks noChangeAspect="1"/>
          </p:cNvPicPr>
          <p:nvPr/>
        </p:nvPicPr>
        <p:blipFill>
          <a:blip r:embed="rId2"/>
          <a:stretch>
            <a:fillRect/>
          </a:stretch>
        </p:blipFill>
        <p:spPr>
          <a:xfrm>
            <a:off x="1140940" y="1609044"/>
            <a:ext cx="2603500" cy="2870200"/>
          </a:xfrm>
          <a:prstGeom prst="rect">
            <a:avLst/>
          </a:prstGeom>
        </p:spPr>
      </p:pic>
      <p:sp>
        <p:nvSpPr>
          <p:cNvPr id="9" name="Title 8">
            <a:extLst>
              <a:ext uri="{FF2B5EF4-FFF2-40B4-BE49-F238E27FC236}">
                <a16:creationId xmlns:a16="http://schemas.microsoft.com/office/drawing/2014/main" id="{18F6D29A-3FA4-7642-8D78-0E393FD5653E}"/>
              </a:ext>
            </a:extLst>
          </p:cNvPr>
          <p:cNvSpPr>
            <a:spLocks noGrp="1"/>
          </p:cNvSpPr>
          <p:nvPr>
            <p:ph type="ctrTitle"/>
          </p:nvPr>
        </p:nvSpPr>
        <p:spPr>
          <a:xfrm>
            <a:off x="4436076" y="2338921"/>
            <a:ext cx="7307896" cy="1212737"/>
          </a:xfrm>
        </p:spPr>
        <p:txBody>
          <a:bodyPr>
            <a:normAutofit/>
          </a:bodyPr>
          <a:lstStyle/>
          <a:p>
            <a:r>
              <a:rPr lang="en-US" b="1" dirty="0">
                <a:solidFill>
                  <a:schemeClr val="bg1"/>
                </a:solidFill>
              </a:rPr>
              <a:t>Method Overloading</a:t>
            </a:r>
          </a:p>
        </p:txBody>
      </p:sp>
    </p:spTree>
    <p:extLst>
      <p:ext uri="{BB962C8B-B14F-4D97-AF65-F5344CB8AC3E}">
        <p14:creationId xmlns:p14="http://schemas.microsoft.com/office/powerpoint/2010/main" val="777493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Method Overloading</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p:txBody>
          <a:bodyPr/>
          <a:lstStyle/>
          <a:p>
            <a:pPr marL="0" indent="0">
              <a:buNone/>
            </a:pPr>
            <a:r>
              <a:rPr lang="en-US" dirty="0">
                <a:solidFill>
                  <a:schemeClr val="bg1"/>
                </a:solidFill>
              </a:rPr>
              <a:t>Method overloading is a feature that allows a class to have more than one method having the same name with different argument lists.</a:t>
            </a:r>
          </a:p>
          <a:p>
            <a:pPr marL="0" indent="0">
              <a:buNone/>
            </a:pPr>
            <a:r>
              <a:rPr lang="en-US" dirty="0">
                <a:solidFill>
                  <a:schemeClr val="bg1"/>
                </a:solidFill>
              </a:rPr>
              <a:t>You can overload the method in three ways:</a:t>
            </a:r>
          </a:p>
          <a:p>
            <a:pPr lvl="1">
              <a:buFont typeface="Wingdings" pitchFamily="2" charset="2"/>
              <a:buChar char="Ø"/>
            </a:pPr>
            <a:r>
              <a:rPr lang="en-US" dirty="0">
                <a:solidFill>
                  <a:schemeClr val="bg1"/>
                </a:solidFill>
              </a:rPr>
              <a:t>Number of parameters</a:t>
            </a:r>
          </a:p>
          <a:p>
            <a:pPr lvl="1">
              <a:buFont typeface="Wingdings" pitchFamily="2" charset="2"/>
              <a:buChar char="Ø"/>
            </a:pPr>
            <a:r>
              <a:rPr lang="en-US" dirty="0">
                <a:solidFill>
                  <a:schemeClr val="bg1"/>
                </a:solidFill>
              </a:rPr>
              <a:t>Datatype of the parameters</a:t>
            </a:r>
          </a:p>
          <a:p>
            <a:pPr lvl="1">
              <a:buFont typeface="Wingdings" pitchFamily="2" charset="2"/>
              <a:buChar char="Ø"/>
            </a:pPr>
            <a:r>
              <a:rPr lang="en-US" dirty="0">
                <a:solidFill>
                  <a:schemeClr val="bg1"/>
                </a:solidFill>
              </a:rPr>
              <a:t>Sequence of the datatype of the parameters</a:t>
            </a:r>
          </a:p>
        </p:txBody>
      </p:sp>
    </p:spTree>
    <p:extLst>
      <p:ext uri="{BB962C8B-B14F-4D97-AF65-F5344CB8AC3E}">
        <p14:creationId xmlns:p14="http://schemas.microsoft.com/office/powerpoint/2010/main" val="3741582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anim calcmode="lin" valueType="num">
                                      <p:cBhvr additive="base">
                                        <p:cTn id="7"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anim calcmode="lin" valueType="num">
                                      <p:cBhvr additive="base">
                                        <p:cTn id="13"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anim calcmode="lin" valueType="num">
                                      <p:cBhvr additive="base">
                                        <p:cTn id="19"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What is Java Package?</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543697" y="1690688"/>
            <a:ext cx="11034584" cy="4388835"/>
          </a:xfrm>
        </p:spPr>
        <p:txBody>
          <a:bodyPr>
            <a:normAutofit/>
          </a:bodyPr>
          <a:lstStyle/>
          <a:p>
            <a:pPr marL="0" indent="0" algn="just">
              <a:buNone/>
            </a:pPr>
            <a:r>
              <a:rPr lang="en-US" dirty="0">
                <a:solidFill>
                  <a:schemeClr val="bg1"/>
                </a:solidFill>
              </a:rPr>
              <a:t>A java package is a group of similar types of classes, interfaces and sub-packages. </a:t>
            </a:r>
          </a:p>
          <a:p>
            <a:pPr marL="0" indent="0" algn="just">
              <a:buNone/>
            </a:pPr>
            <a:r>
              <a:rPr lang="en-US" dirty="0">
                <a:solidFill>
                  <a:schemeClr val="bg1"/>
                </a:solidFill>
              </a:rPr>
              <a:t>Types of Package:</a:t>
            </a:r>
          </a:p>
          <a:p>
            <a:pPr lvl="1" algn="just"/>
            <a:r>
              <a:rPr lang="en-US" dirty="0">
                <a:solidFill>
                  <a:schemeClr val="bg1"/>
                </a:solidFill>
              </a:rPr>
              <a:t>built in </a:t>
            </a:r>
            <a:r>
              <a:rPr lang="en-US" dirty="0">
                <a:solidFill>
                  <a:schemeClr val="bg1"/>
                </a:solidFill>
                <a:sym typeface="Wingdings" pitchFamily="2" charset="2"/>
              </a:rPr>
              <a:t> comes along as a part of JDK to simplify the task of Java programmer.</a:t>
            </a:r>
            <a:endParaRPr lang="en-US" dirty="0">
              <a:solidFill>
                <a:schemeClr val="bg1"/>
              </a:solidFill>
            </a:endParaRPr>
          </a:p>
          <a:p>
            <a:pPr lvl="1" algn="just"/>
            <a:r>
              <a:rPr lang="en-US" dirty="0">
                <a:solidFill>
                  <a:schemeClr val="bg1"/>
                </a:solidFill>
              </a:rPr>
              <a:t>user defined </a:t>
            </a:r>
            <a:r>
              <a:rPr lang="en-US" dirty="0">
                <a:solidFill>
                  <a:schemeClr val="bg1"/>
                </a:solidFill>
                <a:sym typeface="Wingdings" pitchFamily="2" charset="2"/>
              </a:rPr>
              <a:t> developed by user in order to group related classes, interfaces, and sub packages.</a:t>
            </a:r>
            <a:endParaRPr lang="en-US" dirty="0">
              <a:solidFill>
                <a:schemeClr val="bg1"/>
              </a:solidFill>
            </a:endParaRPr>
          </a:p>
        </p:txBody>
      </p:sp>
    </p:spTree>
    <p:extLst>
      <p:ext uri="{BB962C8B-B14F-4D97-AF65-F5344CB8AC3E}">
        <p14:creationId xmlns:p14="http://schemas.microsoft.com/office/powerpoint/2010/main" val="2529792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blinds(horizontal)">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dissolve">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 calcmode="lin" valueType="num">
                                      <p:cBhvr additive="base">
                                        <p:cTn id="17"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7">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7">
                                            <p:txEl>
                                              <p:pRg st="3" end="3"/>
                                            </p:txEl>
                                          </p:spTgt>
                                        </p:tgtEl>
                                        <p:attrNameLst>
                                          <p:attrName>style.visibility</p:attrName>
                                        </p:attrNameLst>
                                      </p:cBhvr>
                                      <p:to>
                                        <p:strVal val="visible"/>
                                      </p:to>
                                    </p:set>
                                    <p:anim calcmode="lin" valueType="num">
                                      <p:cBhvr additive="base">
                                        <p:cTn id="21"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Classic Example of Method Overloading</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p:txBody>
          <a:bodyPr/>
          <a:lstStyle/>
          <a:p>
            <a:pPr marL="0" indent="0">
              <a:buNone/>
            </a:pPr>
            <a:r>
              <a:rPr lang="en-US" dirty="0">
                <a:solidFill>
                  <a:schemeClr val="bg1"/>
                </a:solidFill>
              </a:rPr>
              <a:t>You might have used "</a:t>
            </a:r>
            <a:r>
              <a:rPr lang="en-US" dirty="0" err="1">
                <a:solidFill>
                  <a:schemeClr val="bg1"/>
                </a:solidFill>
              </a:rPr>
              <a:t>System.out.println</a:t>
            </a:r>
            <a:r>
              <a:rPr lang="en-US" dirty="0">
                <a:solidFill>
                  <a:schemeClr val="bg1"/>
                </a:solidFill>
              </a:rPr>
              <a:t>()" method and passed int, float, String, Object </a:t>
            </a:r>
            <a:r>
              <a:rPr lang="en-US" dirty="0" err="1">
                <a:solidFill>
                  <a:schemeClr val="bg1"/>
                </a:solidFill>
              </a:rPr>
              <a:t>etc</a:t>
            </a:r>
            <a:r>
              <a:rPr lang="en-US" dirty="0">
                <a:solidFill>
                  <a:schemeClr val="bg1"/>
                </a:solidFill>
              </a:rPr>
              <a:t> as a parameter like,</a:t>
            </a:r>
          </a:p>
          <a:p>
            <a:pPr>
              <a:buFont typeface="Wingdings" pitchFamily="2" charset="2"/>
              <a:buChar char="Ø"/>
            </a:pPr>
            <a:r>
              <a:rPr lang="en-US" dirty="0" err="1">
                <a:solidFill>
                  <a:schemeClr val="bg1"/>
                </a:solidFill>
              </a:rPr>
              <a:t>System.out.println</a:t>
            </a:r>
            <a:r>
              <a:rPr lang="en-US" dirty="0">
                <a:solidFill>
                  <a:schemeClr val="bg1"/>
                </a:solidFill>
              </a:rPr>
              <a:t>(10) -&gt; 10</a:t>
            </a:r>
          </a:p>
          <a:p>
            <a:pPr>
              <a:buFont typeface="Wingdings" pitchFamily="2" charset="2"/>
              <a:buChar char="Ø"/>
            </a:pPr>
            <a:r>
              <a:rPr lang="en-US" dirty="0" err="1">
                <a:solidFill>
                  <a:schemeClr val="bg1"/>
                </a:solidFill>
              </a:rPr>
              <a:t>System.out.println</a:t>
            </a:r>
            <a:r>
              <a:rPr lang="en-US" dirty="0">
                <a:solidFill>
                  <a:schemeClr val="bg1"/>
                </a:solidFill>
              </a:rPr>
              <a:t>("hello") -&gt; hello</a:t>
            </a:r>
          </a:p>
          <a:p>
            <a:pPr>
              <a:buFont typeface="Wingdings" pitchFamily="2" charset="2"/>
              <a:buChar char="Ø"/>
            </a:pPr>
            <a:r>
              <a:rPr lang="en-US" dirty="0" err="1">
                <a:solidFill>
                  <a:schemeClr val="bg1"/>
                </a:solidFill>
              </a:rPr>
              <a:t>System.out.println</a:t>
            </a:r>
            <a:r>
              <a:rPr lang="en-US" dirty="0">
                <a:solidFill>
                  <a:schemeClr val="bg1"/>
                </a:solidFill>
              </a:rPr>
              <a:t>(50.5) -&gt; 50.5</a:t>
            </a:r>
          </a:p>
          <a:p>
            <a:pPr marL="0" indent="0">
              <a:buNone/>
            </a:pPr>
            <a:r>
              <a:rPr lang="en-US" dirty="0">
                <a:solidFill>
                  <a:schemeClr val="bg1"/>
                </a:solidFill>
              </a:rPr>
              <a:t>Same method name </a:t>
            </a:r>
            <a:r>
              <a:rPr lang="en-US" dirty="0" err="1">
                <a:solidFill>
                  <a:schemeClr val="bg1"/>
                </a:solidFill>
              </a:rPr>
              <a:t>println</a:t>
            </a:r>
            <a:r>
              <a:rPr lang="en-US" dirty="0">
                <a:solidFill>
                  <a:schemeClr val="bg1"/>
                </a:solidFill>
              </a:rPr>
              <a:t>(), can print integer, float, String etc. this happens with method overloading because "</a:t>
            </a:r>
            <a:r>
              <a:rPr lang="en-US" dirty="0" err="1">
                <a:solidFill>
                  <a:schemeClr val="bg1"/>
                </a:solidFill>
              </a:rPr>
              <a:t>println</a:t>
            </a:r>
            <a:r>
              <a:rPr lang="en-US" dirty="0">
                <a:solidFill>
                  <a:schemeClr val="bg1"/>
                </a:solidFill>
              </a:rPr>
              <a:t>" method is overloaded.</a:t>
            </a:r>
          </a:p>
        </p:txBody>
      </p:sp>
    </p:spTree>
    <p:extLst>
      <p:ext uri="{BB962C8B-B14F-4D97-AF65-F5344CB8AC3E}">
        <p14:creationId xmlns:p14="http://schemas.microsoft.com/office/powerpoint/2010/main" val="136245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 calcmode="lin" valueType="num">
                                      <p:cBhvr additive="base">
                                        <p:cTn id="7"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anim calcmode="lin" valueType="num">
                                      <p:cBhvr additive="base">
                                        <p:cTn id="11"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7">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anim calcmode="lin" valueType="num">
                                      <p:cBhvr additive="base">
                                        <p:cTn id="15"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anim calcmode="lin" valueType="num">
                                      <p:cBhvr additive="base">
                                        <p:cTn id="21"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B0FD09-EBB1-8F47-8610-4ED6A46AC2E6}"/>
              </a:ext>
            </a:extLst>
          </p:cNvPr>
          <p:cNvSpPr/>
          <p:nvPr/>
        </p:nvSpPr>
        <p:spPr>
          <a:xfrm rot="5400000">
            <a:off x="3468619" y="3015780"/>
            <a:ext cx="1655762" cy="567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Icon&#10;&#10;Description automatically generated">
            <a:extLst>
              <a:ext uri="{FF2B5EF4-FFF2-40B4-BE49-F238E27FC236}">
                <a16:creationId xmlns:a16="http://schemas.microsoft.com/office/drawing/2014/main" id="{45793198-7054-AD4F-B80D-7B7997BF4FAA}"/>
              </a:ext>
            </a:extLst>
          </p:cNvPr>
          <p:cNvPicPr>
            <a:picLocks noChangeAspect="1"/>
          </p:cNvPicPr>
          <p:nvPr/>
        </p:nvPicPr>
        <p:blipFill>
          <a:blip r:embed="rId2"/>
          <a:stretch>
            <a:fillRect/>
          </a:stretch>
        </p:blipFill>
        <p:spPr>
          <a:xfrm>
            <a:off x="1140940" y="1609044"/>
            <a:ext cx="2603500" cy="2870200"/>
          </a:xfrm>
          <a:prstGeom prst="rect">
            <a:avLst/>
          </a:prstGeom>
        </p:spPr>
      </p:pic>
      <p:sp>
        <p:nvSpPr>
          <p:cNvPr id="9" name="Title 8">
            <a:extLst>
              <a:ext uri="{FF2B5EF4-FFF2-40B4-BE49-F238E27FC236}">
                <a16:creationId xmlns:a16="http://schemas.microsoft.com/office/drawing/2014/main" id="{18F6D29A-3FA4-7642-8D78-0E393FD5653E}"/>
              </a:ext>
            </a:extLst>
          </p:cNvPr>
          <p:cNvSpPr>
            <a:spLocks noGrp="1"/>
          </p:cNvSpPr>
          <p:nvPr>
            <p:ph type="ctrTitle"/>
          </p:nvPr>
        </p:nvSpPr>
        <p:spPr>
          <a:xfrm>
            <a:off x="4436076" y="2338921"/>
            <a:ext cx="7307896" cy="1212737"/>
          </a:xfrm>
        </p:spPr>
        <p:txBody>
          <a:bodyPr>
            <a:normAutofit fontScale="90000"/>
          </a:bodyPr>
          <a:lstStyle/>
          <a:p>
            <a:r>
              <a:rPr lang="en-US" b="1" dirty="0">
                <a:solidFill>
                  <a:schemeClr val="bg1"/>
                </a:solidFill>
              </a:rPr>
              <a:t>Constructor Overloading</a:t>
            </a:r>
          </a:p>
        </p:txBody>
      </p:sp>
    </p:spTree>
    <p:extLst>
      <p:ext uri="{BB962C8B-B14F-4D97-AF65-F5344CB8AC3E}">
        <p14:creationId xmlns:p14="http://schemas.microsoft.com/office/powerpoint/2010/main" val="865294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Constructor Overloading</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p:txBody>
          <a:bodyPr/>
          <a:lstStyle/>
          <a:p>
            <a:pPr marL="0" indent="0" algn="just">
              <a:buNone/>
            </a:pPr>
            <a:r>
              <a:rPr lang="en-US" dirty="0">
                <a:solidFill>
                  <a:schemeClr val="bg1"/>
                </a:solidFill>
              </a:rPr>
              <a:t>Just like method overloading, constructors can be overloaded to create objects in different ways. </a:t>
            </a:r>
          </a:p>
          <a:p>
            <a:pPr marL="0" indent="0" algn="just">
              <a:buNone/>
            </a:pPr>
            <a:r>
              <a:rPr lang="en-US" dirty="0">
                <a:solidFill>
                  <a:schemeClr val="bg1"/>
                </a:solidFill>
              </a:rPr>
              <a:t>The compiler differentiates constructors based on how many arguments are present in the constructor and other parameters like the order in which the arguments are passed.</a:t>
            </a:r>
          </a:p>
        </p:txBody>
      </p:sp>
    </p:spTree>
    <p:extLst>
      <p:ext uri="{BB962C8B-B14F-4D97-AF65-F5344CB8AC3E}">
        <p14:creationId xmlns:p14="http://schemas.microsoft.com/office/powerpoint/2010/main" val="243863983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Dynamic Polymorphism</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p:txBody>
          <a:bodyPr/>
          <a:lstStyle/>
          <a:p>
            <a:pPr marL="0" indent="0">
              <a:buNone/>
            </a:pPr>
            <a:r>
              <a:rPr lang="en-US" dirty="0">
                <a:solidFill>
                  <a:schemeClr val="bg1"/>
                </a:solidFill>
              </a:rPr>
              <a:t>A polymorphism that is resolved during run time is known as dynamic polymorphism. </a:t>
            </a:r>
          </a:p>
          <a:p>
            <a:pPr marL="0" indent="0">
              <a:buNone/>
            </a:pPr>
            <a:r>
              <a:rPr lang="en-US" dirty="0">
                <a:solidFill>
                  <a:schemeClr val="bg1"/>
                </a:solidFill>
              </a:rPr>
              <a:t>Method overriding is an example of run time polymorphism.</a:t>
            </a:r>
          </a:p>
        </p:txBody>
      </p:sp>
    </p:spTree>
    <p:extLst>
      <p:ext uri="{BB962C8B-B14F-4D97-AF65-F5344CB8AC3E}">
        <p14:creationId xmlns:p14="http://schemas.microsoft.com/office/powerpoint/2010/main" val="217792062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B0FD09-EBB1-8F47-8610-4ED6A46AC2E6}"/>
              </a:ext>
            </a:extLst>
          </p:cNvPr>
          <p:cNvSpPr/>
          <p:nvPr/>
        </p:nvSpPr>
        <p:spPr>
          <a:xfrm rot="5400000">
            <a:off x="3468619" y="3015780"/>
            <a:ext cx="1655762" cy="567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Icon&#10;&#10;Description automatically generated">
            <a:extLst>
              <a:ext uri="{FF2B5EF4-FFF2-40B4-BE49-F238E27FC236}">
                <a16:creationId xmlns:a16="http://schemas.microsoft.com/office/drawing/2014/main" id="{45793198-7054-AD4F-B80D-7B7997BF4FAA}"/>
              </a:ext>
            </a:extLst>
          </p:cNvPr>
          <p:cNvPicPr>
            <a:picLocks noChangeAspect="1"/>
          </p:cNvPicPr>
          <p:nvPr/>
        </p:nvPicPr>
        <p:blipFill>
          <a:blip r:embed="rId2"/>
          <a:stretch>
            <a:fillRect/>
          </a:stretch>
        </p:blipFill>
        <p:spPr>
          <a:xfrm>
            <a:off x="1140940" y="1609044"/>
            <a:ext cx="2603500" cy="2870200"/>
          </a:xfrm>
          <a:prstGeom prst="rect">
            <a:avLst/>
          </a:prstGeom>
        </p:spPr>
      </p:pic>
      <p:sp>
        <p:nvSpPr>
          <p:cNvPr id="9" name="Title 8">
            <a:extLst>
              <a:ext uri="{FF2B5EF4-FFF2-40B4-BE49-F238E27FC236}">
                <a16:creationId xmlns:a16="http://schemas.microsoft.com/office/drawing/2014/main" id="{18F6D29A-3FA4-7642-8D78-0E393FD5653E}"/>
              </a:ext>
            </a:extLst>
          </p:cNvPr>
          <p:cNvSpPr>
            <a:spLocks noGrp="1"/>
          </p:cNvSpPr>
          <p:nvPr>
            <p:ph type="ctrTitle"/>
          </p:nvPr>
        </p:nvSpPr>
        <p:spPr>
          <a:xfrm>
            <a:off x="4436076" y="2338921"/>
            <a:ext cx="7307896" cy="1212737"/>
          </a:xfrm>
        </p:spPr>
        <p:txBody>
          <a:bodyPr>
            <a:normAutofit/>
          </a:bodyPr>
          <a:lstStyle/>
          <a:p>
            <a:r>
              <a:rPr lang="en-US" b="1" dirty="0">
                <a:solidFill>
                  <a:schemeClr val="bg1"/>
                </a:solidFill>
              </a:rPr>
              <a:t>Method Overriding</a:t>
            </a:r>
          </a:p>
        </p:txBody>
      </p:sp>
    </p:spTree>
    <p:extLst>
      <p:ext uri="{BB962C8B-B14F-4D97-AF65-F5344CB8AC3E}">
        <p14:creationId xmlns:p14="http://schemas.microsoft.com/office/powerpoint/2010/main" val="2920327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Method Overriding</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p:txBody>
          <a:bodyPr/>
          <a:lstStyle/>
          <a:p>
            <a:pPr marL="0" indent="0">
              <a:buNone/>
            </a:pPr>
            <a:r>
              <a:rPr lang="en-US" dirty="0">
                <a:solidFill>
                  <a:schemeClr val="bg1"/>
                </a:solidFill>
              </a:rPr>
              <a:t>Method overriding is a feature that allows the parent class and sub class to have a same method.</a:t>
            </a:r>
          </a:p>
          <a:p>
            <a:pPr marL="0" indent="0">
              <a:buNone/>
            </a:pPr>
            <a:r>
              <a:rPr lang="en-US" dirty="0">
                <a:solidFill>
                  <a:schemeClr val="bg1"/>
                </a:solidFill>
              </a:rPr>
              <a:t>Rules of Method Overriding:</a:t>
            </a:r>
          </a:p>
          <a:p>
            <a:pPr lvl="1">
              <a:buFont typeface="Wingdings" pitchFamily="2" charset="2"/>
              <a:buChar char="Ø"/>
            </a:pPr>
            <a:r>
              <a:rPr lang="en-US" dirty="0">
                <a:solidFill>
                  <a:schemeClr val="bg1"/>
                </a:solidFill>
              </a:rPr>
              <a:t>The argument list of the child class should match the parent class.</a:t>
            </a:r>
          </a:p>
          <a:p>
            <a:pPr lvl="1">
              <a:buFont typeface="Wingdings" pitchFamily="2" charset="2"/>
              <a:buChar char="Ø"/>
            </a:pPr>
            <a:r>
              <a:rPr lang="en-US" dirty="0">
                <a:solidFill>
                  <a:schemeClr val="bg1"/>
                </a:solidFill>
              </a:rPr>
              <a:t>Access modifier of the child class should be less restrictive than the parent class.</a:t>
            </a:r>
          </a:p>
          <a:p>
            <a:pPr lvl="1">
              <a:buFont typeface="Wingdings" pitchFamily="2" charset="2"/>
              <a:buChar char="Ø"/>
            </a:pPr>
            <a:r>
              <a:rPr lang="en-US" dirty="0">
                <a:solidFill>
                  <a:schemeClr val="bg1"/>
                </a:solidFill>
              </a:rPr>
              <a:t>Local parameters can not be overridden.</a:t>
            </a:r>
          </a:p>
        </p:txBody>
      </p:sp>
    </p:spTree>
    <p:extLst>
      <p:ext uri="{BB962C8B-B14F-4D97-AF65-F5344CB8AC3E}">
        <p14:creationId xmlns:p14="http://schemas.microsoft.com/office/powerpoint/2010/main" val="3717325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anim calcmode="lin" valueType="num">
                                      <p:cBhvr additive="base">
                                        <p:cTn id="7"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anim calcmode="lin" valueType="num">
                                      <p:cBhvr additive="base">
                                        <p:cTn id="13"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anim calcmode="lin" valueType="num">
                                      <p:cBhvr additive="base">
                                        <p:cTn id="19"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Rules of Method Overriding</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p:txBody>
          <a:bodyPr/>
          <a:lstStyle/>
          <a:p>
            <a:pPr marL="0" indent="0">
              <a:buNone/>
            </a:pPr>
            <a:r>
              <a:rPr lang="en-US" dirty="0">
                <a:solidFill>
                  <a:schemeClr val="bg1"/>
                </a:solidFill>
              </a:rPr>
              <a:t>Parameters that need to be consider in case of Method Overriding,</a:t>
            </a:r>
          </a:p>
          <a:p>
            <a:pPr>
              <a:buFont typeface="Wingdings" pitchFamily="2" charset="2"/>
              <a:buChar char="Ø"/>
            </a:pPr>
            <a:r>
              <a:rPr lang="en-US" dirty="0">
                <a:solidFill>
                  <a:schemeClr val="bg1"/>
                </a:solidFill>
              </a:rPr>
              <a:t>Access Specifier of method</a:t>
            </a:r>
          </a:p>
          <a:p>
            <a:pPr>
              <a:buFont typeface="Wingdings" pitchFamily="2" charset="2"/>
              <a:buChar char="Ø"/>
            </a:pPr>
            <a:r>
              <a:rPr lang="en-US" dirty="0">
                <a:solidFill>
                  <a:schemeClr val="bg1"/>
                </a:solidFill>
              </a:rPr>
              <a:t>Return Type of method</a:t>
            </a:r>
          </a:p>
          <a:p>
            <a:pPr>
              <a:buFont typeface="Wingdings" pitchFamily="2" charset="2"/>
              <a:buChar char="Ø"/>
            </a:pPr>
            <a:r>
              <a:rPr lang="en-US" dirty="0">
                <a:solidFill>
                  <a:schemeClr val="bg1"/>
                </a:solidFill>
              </a:rPr>
              <a:t>Name of method</a:t>
            </a:r>
          </a:p>
          <a:p>
            <a:pPr>
              <a:buFont typeface="Wingdings" pitchFamily="2" charset="2"/>
              <a:buChar char="Ø"/>
            </a:pPr>
            <a:r>
              <a:rPr lang="en-US" dirty="0">
                <a:solidFill>
                  <a:schemeClr val="bg1"/>
                </a:solidFill>
              </a:rPr>
              <a:t>Arguments/Parameters of method</a:t>
            </a:r>
          </a:p>
          <a:p>
            <a:pPr>
              <a:buFont typeface="Wingdings" pitchFamily="2" charset="2"/>
              <a:buChar char="Ø"/>
            </a:pPr>
            <a:r>
              <a:rPr lang="en-US" dirty="0">
                <a:solidFill>
                  <a:schemeClr val="bg1"/>
                </a:solidFill>
              </a:rPr>
              <a:t>Exception that method throws. </a:t>
            </a:r>
          </a:p>
        </p:txBody>
      </p:sp>
    </p:spTree>
    <p:extLst>
      <p:ext uri="{BB962C8B-B14F-4D97-AF65-F5344CB8AC3E}">
        <p14:creationId xmlns:p14="http://schemas.microsoft.com/office/powerpoint/2010/main" val="1866064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 calcmode="lin" valueType="num">
                                      <p:cBhvr additive="base">
                                        <p:cTn id="7"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anim calcmode="lin" valueType="num">
                                      <p:cBhvr additive="base">
                                        <p:cTn id="13"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anim calcmode="lin" valueType="num">
                                      <p:cBhvr additive="base">
                                        <p:cTn id="19"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
                                            <p:txEl>
                                              <p:pRg st="4" end="4"/>
                                            </p:txEl>
                                          </p:spTgt>
                                        </p:tgtEl>
                                        <p:attrNameLst>
                                          <p:attrName>style.visibility</p:attrName>
                                        </p:attrNameLst>
                                      </p:cBhvr>
                                      <p:to>
                                        <p:strVal val="visible"/>
                                      </p:to>
                                    </p:set>
                                    <p:anim calcmode="lin" valueType="num">
                                      <p:cBhvr additive="base">
                                        <p:cTn id="25"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7">
                                            <p:txEl>
                                              <p:pRg st="5" end="5"/>
                                            </p:txEl>
                                          </p:spTgt>
                                        </p:tgtEl>
                                        <p:attrNameLst>
                                          <p:attrName>style.visibility</p:attrName>
                                        </p:attrNameLst>
                                      </p:cBhvr>
                                      <p:to>
                                        <p:strVal val="visible"/>
                                      </p:to>
                                    </p:set>
                                    <p:anim calcmode="lin" valueType="num">
                                      <p:cBhvr additive="base">
                                        <p:cTn id="31" dur="500" fill="hold"/>
                                        <p:tgtEl>
                                          <p:spTgt spid="7">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7">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Rules of Method Overriding</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38411" y="1565753"/>
            <a:ext cx="11173216" cy="4611210"/>
          </a:xfrm>
        </p:spPr>
        <p:txBody>
          <a:bodyPr/>
          <a:lstStyle/>
          <a:p>
            <a:pPr>
              <a:buFont typeface="Wingdings" pitchFamily="2" charset="2"/>
              <a:buChar char="Ø"/>
            </a:pPr>
            <a:r>
              <a:rPr lang="en-US" dirty="0">
                <a:solidFill>
                  <a:schemeClr val="bg1"/>
                </a:solidFill>
              </a:rPr>
              <a:t>Access Specifier of method</a:t>
            </a:r>
          </a:p>
          <a:p>
            <a:pPr marL="0" indent="0">
              <a:buNone/>
            </a:pPr>
            <a:r>
              <a:rPr lang="en-US" dirty="0">
                <a:solidFill>
                  <a:schemeClr val="bg1"/>
                </a:solidFill>
              </a:rPr>
              <a:t>Overriding method in Child class can either have same access specifier as that of Parent class method or can increase visibility but cannot decrease it.</a:t>
            </a:r>
            <a:br>
              <a:rPr lang="en-US" dirty="0">
                <a:solidFill>
                  <a:schemeClr val="bg1"/>
                </a:solidFill>
              </a:rPr>
            </a:br>
            <a:r>
              <a:rPr lang="en-US" dirty="0">
                <a:solidFill>
                  <a:schemeClr val="bg1"/>
                </a:solidFill>
              </a:rPr>
              <a:t>If Parent class method is declared as,</a:t>
            </a:r>
          </a:p>
          <a:p>
            <a:pPr marL="0" indent="0">
              <a:buNone/>
            </a:pPr>
            <a:endParaRPr lang="en-US" dirty="0">
              <a:solidFill>
                <a:schemeClr val="bg1"/>
              </a:solidFill>
            </a:endParaRPr>
          </a:p>
          <a:p>
            <a:pPr marL="0" indent="0">
              <a:buNone/>
            </a:pPr>
            <a:r>
              <a:rPr lang="en-US" dirty="0">
                <a:solidFill>
                  <a:schemeClr val="bg1"/>
                </a:solidFill>
              </a:rPr>
              <a:t>then valid access specifier for Child class overriding method connect() is, </a:t>
            </a:r>
          </a:p>
          <a:p>
            <a:pPr marL="0" indent="0">
              <a:buNone/>
            </a:pPr>
            <a:endParaRPr lang="en-US" dirty="0">
              <a:solidFill>
                <a:schemeClr val="bg1"/>
              </a:solidFill>
            </a:endParaRPr>
          </a:p>
        </p:txBody>
      </p:sp>
      <p:sp>
        <p:nvSpPr>
          <p:cNvPr id="6" name="Rectangle 5">
            <a:extLst>
              <a:ext uri="{FF2B5EF4-FFF2-40B4-BE49-F238E27FC236}">
                <a16:creationId xmlns:a16="http://schemas.microsoft.com/office/drawing/2014/main" id="{4CEB371B-FCA6-F240-8A16-43BFE8AB884A}"/>
              </a:ext>
            </a:extLst>
          </p:cNvPr>
          <p:cNvSpPr/>
          <p:nvPr/>
        </p:nvSpPr>
        <p:spPr>
          <a:xfrm>
            <a:off x="580373" y="3357628"/>
            <a:ext cx="3933173" cy="576197"/>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protected void connect ( );</a:t>
            </a:r>
          </a:p>
        </p:txBody>
      </p:sp>
      <p:sp>
        <p:nvSpPr>
          <p:cNvPr id="8" name="Rectangle 7">
            <a:extLst>
              <a:ext uri="{FF2B5EF4-FFF2-40B4-BE49-F238E27FC236}">
                <a16:creationId xmlns:a16="http://schemas.microsoft.com/office/drawing/2014/main" id="{1BDEBE82-26F8-E84C-A57D-10E452F583C8}"/>
              </a:ext>
            </a:extLst>
          </p:cNvPr>
          <p:cNvSpPr/>
          <p:nvPr/>
        </p:nvSpPr>
        <p:spPr>
          <a:xfrm>
            <a:off x="580373" y="4386850"/>
            <a:ext cx="3933173" cy="747603"/>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public void connect ( );</a:t>
            </a:r>
          </a:p>
          <a:p>
            <a:r>
              <a:rPr lang="en-US" sz="2000" dirty="0"/>
              <a:t>protected void connect ( );</a:t>
            </a:r>
          </a:p>
        </p:txBody>
      </p:sp>
    </p:spTree>
    <p:extLst>
      <p:ext uri="{BB962C8B-B14F-4D97-AF65-F5344CB8AC3E}">
        <p14:creationId xmlns:p14="http://schemas.microsoft.com/office/powerpoint/2010/main" val="1834005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Lst>
  </p:timing>
</p:sld>
</file>

<file path=ppt/slides/slide7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Rules of Method Overriding</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38411" y="1565753"/>
            <a:ext cx="11173216" cy="4611210"/>
          </a:xfrm>
        </p:spPr>
        <p:txBody>
          <a:bodyPr/>
          <a:lstStyle/>
          <a:p>
            <a:pPr>
              <a:buFont typeface="Wingdings" pitchFamily="2" charset="2"/>
              <a:buChar char="Ø"/>
            </a:pPr>
            <a:r>
              <a:rPr lang="en-US" dirty="0">
                <a:solidFill>
                  <a:schemeClr val="bg1"/>
                </a:solidFill>
              </a:rPr>
              <a:t>Return type of method</a:t>
            </a:r>
          </a:p>
          <a:p>
            <a:pPr marL="0" indent="0">
              <a:buNone/>
            </a:pPr>
            <a:r>
              <a:rPr lang="en-US" dirty="0">
                <a:solidFill>
                  <a:schemeClr val="bg1"/>
                </a:solidFill>
              </a:rPr>
              <a:t>Overriding method in Child class can either have same return type or should be Subclass of return type declared in method of Super class.</a:t>
            </a:r>
            <a:br>
              <a:rPr lang="en-US" dirty="0">
                <a:solidFill>
                  <a:schemeClr val="bg1"/>
                </a:solidFill>
              </a:rPr>
            </a:br>
            <a:r>
              <a:rPr lang="en-US" dirty="0">
                <a:solidFill>
                  <a:schemeClr val="bg1"/>
                </a:solidFill>
              </a:rPr>
              <a:t>If Parent class method is declared as,</a:t>
            </a:r>
          </a:p>
          <a:p>
            <a:pPr marL="0" indent="0">
              <a:buNone/>
            </a:pPr>
            <a:endParaRPr lang="en-US" dirty="0">
              <a:solidFill>
                <a:schemeClr val="bg1"/>
              </a:solidFill>
            </a:endParaRPr>
          </a:p>
          <a:p>
            <a:pPr marL="0" indent="0">
              <a:buNone/>
            </a:pPr>
            <a:r>
              <a:rPr lang="en-US" dirty="0">
                <a:solidFill>
                  <a:schemeClr val="bg1"/>
                </a:solidFill>
              </a:rPr>
              <a:t>then valid Return type for overriding connect() method in Child class is either Number class or all subclass of Number class, </a:t>
            </a:r>
          </a:p>
        </p:txBody>
      </p:sp>
      <p:sp>
        <p:nvSpPr>
          <p:cNvPr id="6" name="Rectangle 5">
            <a:extLst>
              <a:ext uri="{FF2B5EF4-FFF2-40B4-BE49-F238E27FC236}">
                <a16:creationId xmlns:a16="http://schemas.microsoft.com/office/drawing/2014/main" id="{4CEB371B-FCA6-F240-8A16-43BFE8AB884A}"/>
              </a:ext>
            </a:extLst>
          </p:cNvPr>
          <p:cNvSpPr/>
          <p:nvPr/>
        </p:nvSpPr>
        <p:spPr>
          <a:xfrm>
            <a:off x="580373" y="3357628"/>
            <a:ext cx="3933173" cy="576197"/>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protected Number connect ( );</a:t>
            </a:r>
          </a:p>
        </p:txBody>
      </p:sp>
      <p:sp>
        <p:nvSpPr>
          <p:cNvPr id="8" name="Rectangle 7">
            <a:extLst>
              <a:ext uri="{FF2B5EF4-FFF2-40B4-BE49-F238E27FC236}">
                <a16:creationId xmlns:a16="http://schemas.microsoft.com/office/drawing/2014/main" id="{1BDEBE82-26F8-E84C-A57D-10E452F583C8}"/>
              </a:ext>
            </a:extLst>
          </p:cNvPr>
          <p:cNvSpPr/>
          <p:nvPr/>
        </p:nvSpPr>
        <p:spPr>
          <a:xfrm>
            <a:off x="580373" y="4760651"/>
            <a:ext cx="3933173" cy="1176686"/>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p>
          <a:p>
            <a:r>
              <a:rPr lang="en-US" sz="2000" dirty="0"/>
              <a:t>public Integer connect ( );</a:t>
            </a:r>
          </a:p>
          <a:p>
            <a:r>
              <a:rPr lang="en-US" sz="2000" dirty="0"/>
              <a:t>protected Long connect ( );</a:t>
            </a:r>
          </a:p>
          <a:p>
            <a:r>
              <a:rPr lang="en-US" sz="2000" dirty="0"/>
              <a:t>protected Number connect ( );</a:t>
            </a:r>
          </a:p>
          <a:p>
            <a:endParaRPr lang="en-US" sz="2000" dirty="0"/>
          </a:p>
        </p:txBody>
      </p:sp>
    </p:spTree>
    <p:extLst>
      <p:ext uri="{BB962C8B-B14F-4D97-AF65-F5344CB8AC3E}">
        <p14:creationId xmlns:p14="http://schemas.microsoft.com/office/powerpoint/2010/main" val="2377140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Lst>
  </p:timing>
</p:sld>
</file>

<file path=ppt/slides/slide7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Rules of Method Overriding</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38411" y="1565753"/>
            <a:ext cx="11173216" cy="4611210"/>
          </a:xfrm>
        </p:spPr>
        <p:txBody>
          <a:bodyPr/>
          <a:lstStyle/>
          <a:p>
            <a:pPr>
              <a:buFont typeface="Wingdings" pitchFamily="2" charset="2"/>
              <a:buChar char="Ø"/>
            </a:pPr>
            <a:r>
              <a:rPr lang="en-US" dirty="0">
                <a:solidFill>
                  <a:schemeClr val="bg1"/>
                </a:solidFill>
              </a:rPr>
              <a:t>Name of method</a:t>
            </a:r>
          </a:p>
          <a:p>
            <a:pPr marL="0" indent="0">
              <a:buNone/>
            </a:pPr>
            <a:r>
              <a:rPr lang="en-US" dirty="0">
                <a:solidFill>
                  <a:schemeClr val="bg1"/>
                </a:solidFill>
              </a:rPr>
              <a:t>Name of the overriding method in Child class must be exactly same as that of method declared in Parent Class</a:t>
            </a:r>
          </a:p>
        </p:txBody>
      </p:sp>
    </p:spTree>
    <p:extLst>
      <p:ext uri="{BB962C8B-B14F-4D97-AF65-F5344CB8AC3E}">
        <p14:creationId xmlns:p14="http://schemas.microsoft.com/office/powerpoint/2010/main" val="16874005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B0FD09-EBB1-8F47-8610-4ED6A46AC2E6}"/>
              </a:ext>
            </a:extLst>
          </p:cNvPr>
          <p:cNvSpPr/>
          <p:nvPr/>
        </p:nvSpPr>
        <p:spPr>
          <a:xfrm rot="5400000">
            <a:off x="3468619" y="3015780"/>
            <a:ext cx="1655762" cy="567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Icon&#10;&#10;Description automatically generated">
            <a:extLst>
              <a:ext uri="{FF2B5EF4-FFF2-40B4-BE49-F238E27FC236}">
                <a16:creationId xmlns:a16="http://schemas.microsoft.com/office/drawing/2014/main" id="{45793198-7054-AD4F-B80D-7B7997BF4FAA}"/>
              </a:ext>
            </a:extLst>
          </p:cNvPr>
          <p:cNvPicPr>
            <a:picLocks noChangeAspect="1"/>
          </p:cNvPicPr>
          <p:nvPr/>
        </p:nvPicPr>
        <p:blipFill>
          <a:blip r:embed="rId2"/>
          <a:stretch>
            <a:fillRect/>
          </a:stretch>
        </p:blipFill>
        <p:spPr>
          <a:xfrm>
            <a:off x="1140940" y="1609044"/>
            <a:ext cx="2603500" cy="2870200"/>
          </a:xfrm>
          <a:prstGeom prst="rect">
            <a:avLst/>
          </a:prstGeom>
        </p:spPr>
      </p:pic>
      <p:sp>
        <p:nvSpPr>
          <p:cNvPr id="9" name="Title 8">
            <a:extLst>
              <a:ext uri="{FF2B5EF4-FFF2-40B4-BE49-F238E27FC236}">
                <a16:creationId xmlns:a16="http://schemas.microsoft.com/office/drawing/2014/main" id="{18F6D29A-3FA4-7642-8D78-0E393FD5653E}"/>
              </a:ext>
            </a:extLst>
          </p:cNvPr>
          <p:cNvSpPr>
            <a:spLocks noGrp="1"/>
          </p:cNvSpPr>
          <p:nvPr>
            <p:ph type="ctrTitle"/>
          </p:nvPr>
        </p:nvSpPr>
        <p:spPr>
          <a:xfrm>
            <a:off x="4436075" y="2338921"/>
            <a:ext cx="7636475" cy="1212737"/>
          </a:xfrm>
        </p:spPr>
        <p:txBody>
          <a:bodyPr>
            <a:noAutofit/>
          </a:bodyPr>
          <a:lstStyle/>
          <a:p>
            <a:r>
              <a:rPr lang="en-US" sz="4400" dirty="0">
                <a:solidFill>
                  <a:schemeClr val="bg1"/>
                </a:solidFill>
              </a:rPr>
              <a:t>Access Modifiers</a:t>
            </a:r>
            <a:endParaRPr lang="en-US" sz="4400" b="1" dirty="0">
              <a:solidFill>
                <a:schemeClr val="bg1"/>
              </a:solidFill>
            </a:endParaRPr>
          </a:p>
        </p:txBody>
      </p:sp>
    </p:spTree>
    <p:extLst>
      <p:ext uri="{BB962C8B-B14F-4D97-AF65-F5344CB8AC3E}">
        <p14:creationId xmlns:p14="http://schemas.microsoft.com/office/powerpoint/2010/main" val="1014406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Rules of Method Overriding</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38411" y="1565753"/>
            <a:ext cx="11173216" cy="4611210"/>
          </a:xfrm>
        </p:spPr>
        <p:txBody>
          <a:bodyPr/>
          <a:lstStyle/>
          <a:p>
            <a:pPr>
              <a:buFont typeface="Wingdings" pitchFamily="2" charset="2"/>
              <a:buChar char="Ø"/>
            </a:pPr>
            <a:r>
              <a:rPr lang="en-US" dirty="0">
                <a:solidFill>
                  <a:schemeClr val="bg1"/>
                </a:solidFill>
              </a:rPr>
              <a:t>Arguments/Parameters of method</a:t>
            </a:r>
          </a:p>
          <a:p>
            <a:pPr marL="0" indent="0">
              <a:buNone/>
            </a:pPr>
            <a:r>
              <a:rPr lang="en-US" dirty="0">
                <a:solidFill>
                  <a:schemeClr val="bg1"/>
                </a:solidFill>
              </a:rPr>
              <a:t>Total number and Type of arguments present in overriding Child class method must be exactly same as that of Parent class method.</a:t>
            </a:r>
          </a:p>
        </p:txBody>
      </p:sp>
    </p:spTree>
    <p:extLst>
      <p:ext uri="{BB962C8B-B14F-4D97-AF65-F5344CB8AC3E}">
        <p14:creationId xmlns:p14="http://schemas.microsoft.com/office/powerpoint/2010/main" val="414638912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Rules of Method Overriding</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38411" y="1565753"/>
            <a:ext cx="11173216" cy="4611210"/>
          </a:xfrm>
        </p:spPr>
        <p:txBody>
          <a:bodyPr>
            <a:normAutofit fontScale="92500" lnSpcReduction="10000"/>
          </a:bodyPr>
          <a:lstStyle/>
          <a:p>
            <a:pPr>
              <a:buFont typeface="Wingdings" pitchFamily="2" charset="2"/>
              <a:buChar char="Ø"/>
            </a:pPr>
            <a:r>
              <a:rPr lang="en-US" dirty="0">
                <a:solidFill>
                  <a:schemeClr val="bg1"/>
                </a:solidFill>
              </a:rPr>
              <a:t>Exception that method throws</a:t>
            </a:r>
          </a:p>
          <a:p>
            <a:pPr marL="0" indent="0">
              <a:buNone/>
            </a:pPr>
            <a:r>
              <a:rPr lang="en-US" dirty="0">
                <a:solidFill>
                  <a:schemeClr val="bg1"/>
                </a:solidFill>
              </a:rPr>
              <a:t>Unchecked Exception:  </a:t>
            </a:r>
            <a:br>
              <a:rPr lang="en-US" dirty="0">
                <a:solidFill>
                  <a:schemeClr val="bg1"/>
                </a:solidFill>
              </a:rPr>
            </a:br>
            <a:r>
              <a:rPr lang="en-US" dirty="0">
                <a:solidFill>
                  <a:schemeClr val="bg1"/>
                </a:solidFill>
              </a:rPr>
              <a:t>Overriding method in Child class can throw any number of Unchecked Exception irrespective of Parent class overridden method has declared any Checked/Unchecked Exception or not.  </a:t>
            </a:r>
          </a:p>
          <a:p>
            <a:pPr marL="0" indent="0">
              <a:buNone/>
            </a:pPr>
            <a:r>
              <a:rPr lang="en-US" dirty="0">
                <a:solidFill>
                  <a:schemeClr val="bg1"/>
                </a:solidFill>
              </a:rPr>
              <a:t>Checked Exception:  </a:t>
            </a:r>
            <a:br>
              <a:rPr lang="en-US" dirty="0">
                <a:solidFill>
                  <a:schemeClr val="bg1"/>
                </a:solidFill>
              </a:rPr>
            </a:br>
            <a:r>
              <a:rPr lang="en-US" dirty="0">
                <a:solidFill>
                  <a:schemeClr val="bg1"/>
                </a:solidFill>
              </a:rPr>
              <a:t>If say Overridden method of Parent class throws </a:t>
            </a:r>
            <a:r>
              <a:rPr lang="en-US" dirty="0" err="1">
                <a:solidFill>
                  <a:schemeClr val="bg1"/>
                </a:solidFill>
              </a:rPr>
              <a:t>IOException</a:t>
            </a:r>
            <a:r>
              <a:rPr lang="en-US" dirty="0">
                <a:solidFill>
                  <a:schemeClr val="bg1"/>
                </a:solidFill>
              </a:rPr>
              <a:t>, then overriding method in Child class can either throw </a:t>
            </a:r>
          </a:p>
          <a:p>
            <a:pPr>
              <a:buFont typeface="Wingdings" pitchFamily="2" charset="2"/>
              <a:buChar char="Ø"/>
            </a:pPr>
            <a:r>
              <a:rPr lang="en-US" dirty="0">
                <a:solidFill>
                  <a:schemeClr val="bg1"/>
                </a:solidFill>
              </a:rPr>
              <a:t>No Exception,</a:t>
            </a:r>
          </a:p>
          <a:p>
            <a:pPr>
              <a:buFont typeface="Wingdings" pitchFamily="2" charset="2"/>
              <a:buChar char="Ø"/>
            </a:pPr>
            <a:r>
              <a:rPr lang="en-US" dirty="0">
                <a:solidFill>
                  <a:schemeClr val="bg1"/>
                </a:solidFill>
              </a:rPr>
              <a:t>Same </a:t>
            </a:r>
            <a:r>
              <a:rPr lang="en-US" dirty="0" err="1">
                <a:solidFill>
                  <a:schemeClr val="bg1"/>
                </a:solidFill>
              </a:rPr>
              <a:t>IOException</a:t>
            </a:r>
            <a:r>
              <a:rPr lang="en-US" dirty="0">
                <a:solidFill>
                  <a:schemeClr val="bg1"/>
                </a:solidFill>
              </a:rPr>
              <a:t>,</a:t>
            </a:r>
          </a:p>
          <a:p>
            <a:pPr>
              <a:buFont typeface="Wingdings" pitchFamily="2" charset="2"/>
              <a:buChar char="Ø"/>
            </a:pPr>
            <a:r>
              <a:rPr lang="en-US" dirty="0">
                <a:solidFill>
                  <a:schemeClr val="bg1"/>
                </a:solidFill>
              </a:rPr>
              <a:t>Any number of Subclass of </a:t>
            </a:r>
            <a:r>
              <a:rPr lang="en-US" dirty="0" err="1">
                <a:solidFill>
                  <a:schemeClr val="bg1"/>
                </a:solidFill>
              </a:rPr>
              <a:t>IOException</a:t>
            </a:r>
            <a:r>
              <a:rPr lang="en-US" dirty="0">
                <a:solidFill>
                  <a:schemeClr val="bg1"/>
                </a:solidFill>
              </a:rPr>
              <a:t> like </a:t>
            </a:r>
            <a:r>
              <a:rPr lang="en-US" dirty="0" err="1">
                <a:solidFill>
                  <a:schemeClr val="bg1"/>
                </a:solidFill>
              </a:rPr>
              <a:t>FileNotFoundException</a:t>
            </a:r>
            <a:r>
              <a:rPr lang="en-US" dirty="0">
                <a:solidFill>
                  <a:schemeClr val="bg1"/>
                </a:solidFill>
              </a:rPr>
              <a:t>, </a:t>
            </a:r>
            <a:r>
              <a:rPr lang="en-US" dirty="0" err="1">
                <a:solidFill>
                  <a:schemeClr val="bg1"/>
                </a:solidFill>
              </a:rPr>
              <a:t>EOFException</a:t>
            </a:r>
            <a:r>
              <a:rPr lang="en-US" dirty="0">
                <a:solidFill>
                  <a:schemeClr val="bg1"/>
                </a:solidFill>
              </a:rPr>
              <a:t> etc.</a:t>
            </a:r>
          </a:p>
        </p:txBody>
      </p:sp>
    </p:spTree>
    <p:extLst>
      <p:ext uri="{BB962C8B-B14F-4D97-AF65-F5344CB8AC3E}">
        <p14:creationId xmlns:p14="http://schemas.microsoft.com/office/powerpoint/2010/main" val="232628441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Characteristics of  Polymorphism</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p:txBody>
          <a:bodyPr/>
          <a:lstStyle/>
          <a:p>
            <a:pPr marL="0" indent="0">
              <a:buNone/>
            </a:pPr>
            <a:r>
              <a:rPr lang="en-US" dirty="0">
                <a:solidFill>
                  <a:schemeClr val="bg1"/>
                </a:solidFill>
              </a:rPr>
              <a:t>Coercion</a:t>
            </a:r>
          </a:p>
          <a:p>
            <a:pPr marL="0" indent="0">
              <a:buNone/>
            </a:pPr>
            <a:endParaRPr lang="en-US" dirty="0">
              <a:solidFill>
                <a:schemeClr val="bg1"/>
              </a:solidFill>
            </a:endParaRPr>
          </a:p>
        </p:txBody>
      </p:sp>
      <p:pic>
        <p:nvPicPr>
          <p:cNvPr id="4" name="Picture 3" descr="A skeleton sitting at a desk with a computer&#10;&#10;Description automatically generated with low confidence">
            <a:extLst>
              <a:ext uri="{FF2B5EF4-FFF2-40B4-BE49-F238E27FC236}">
                <a16:creationId xmlns:a16="http://schemas.microsoft.com/office/drawing/2014/main" id="{9D67FC79-B6E8-0040-B7AA-07AAA6B37B28}"/>
              </a:ext>
            </a:extLst>
          </p:cNvPr>
          <p:cNvPicPr>
            <a:picLocks noChangeAspect="1"/>
          </p:cNvPicPr>
          <p:nvPr/>
        </p:nvPicPr>
        <p:blipFill>
          <a:blip r:embed="rId2"/>
          <a:stretch>
            <a:fillRect/>
          </a:stretch>
        </p:blipFill>
        <p:spPr>
          <a:xfrm>
            <a:off x="8128000" y="1666558"/>
            <a:ext cx="3086100" cy="4126230"/>
          </a:xfrm>
          <a:prstGeom prst="rect">
            <a:avLst/>
          </a:prstGeom>
        </p:spPr>
      </p:pic>
      <p:pic>
        <p:nvPicPr>
          <p:cNvPr id="6" name="Picture 5" descr="Graphical user interface, application, website&#10;&#10;Description automatically generated">
            <a:extLst>
              <a:ext uri="{FF2B5EF4-FFF2-40B4-BE49-F238E27FC236}">
                <a16:creationId xmlns:a16="http://schemas.microsoft.com/office/drawing/2014/main" id="{E27572F9-93C1-8044-8C97-844A4BD14560}"/>
              </a:ext>
            </a:extLst>
          </p:cNvPr>
          <p:cNvPicPr>
            <a:picLocks noChangeAspect="1"/>
          </p:cNvPicPr>
          <p:nvPr/>
        </p:nvPicPr>
        <p:blipFill>
          <a:blip r:embed="rId3"/>
          <a:stretch>
            <a:fillRect/>
          </a:stretch>
        </p:blipFill>
        <p:spPr>
          <a:xfrm>
            <a:off x="704850" y="2801937"/>
            <a:ext cx="6448072" cy="1568450"/>
          </a:xfrm>
          <a:prstGeom prst="rect">
            <a:avLst/>
          </a:prstGeom>
        </p:spPr>
      </p:pic>
    </p:spTree>
    <p:extLst>
      <p:ext uri="{BB962C8B-B14F-4D97-AF65-F5344CB8AC3E}">
        <p14:creationId xmlns:p14="http://schemas.microsoft.com/office/powerpoint/2010/main" val="3045830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Characteristics of  Polymorphism</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838200" y="1562100"/>
            <a:ext cx="10515600" cy="4614863"/>
          </a:xfrm>
        </p:spPr>
        <p:txBody>
          <a:bodyPr/>
          <a:lstStyle/>
          <a:p>
            <a:pPr marL="0" indent="0">
              <a:buNone/>
            </a:pPr>
            <a:r>
              <a:rPr lang="en-US" dirty="0">
                <a:solidFill>
                  <a:schemeClr val="bg1"/>
                </a:solidFill>
              </a:rPr>
              <a:t>Operator Overloading</a:t>
            </a:r>
          </a:p>
          <a:p>
            <a:pPr marL="0" indent="0">
              <a:buNone/>
            </a:pPr>
            <a:endParaRPr lang="en-US" dirty="0">
              <a:solidFill>
                <a:schemeClr val="bg1"/>
              </a:solidFill>
            </a:endParaRPr>
          </a:p>
        </p:txBody>
      </p:sp>
      <p:pic>
        <p:nvPicPr>
          <p:cNvPr id="4" name="Picture 3" descr="A skeleton sitting at a desk with a computer&#10;&#10;Description automatically generated with low confidence">
            <a:extLst>
              <a:ext uri="{FF2B5EF4-FFF2-40B4-BE49-F238E27FC236}">
                <a16:creationId xmlns:a16="http://schemas.microsoft.com/office/drawing/2014/main" id="{9D67FC79-B6E8-0040-B7AA-07AAA6B37B28}"/>
              </a:ext>
            </a:extLst>
          </p:cNvPr>
          <p:cNvPicPr>
            <a:picLocks noChangeAspect="1"/>
          </p:cNvPicPr>
          <p:nvPr/>
        </p:nvPicPr>
        <p:blipFill>
          <a:blip r:embed="rId2"/>
          <a:stretch>
            <a:fillRect/>
          </a:stretch>
        </p:blipFill>
        <p:spPr>
          <a:xfrm>
            <a:off x="8128000" y="1666558"/>
            <a:ext cx="3086100" cy="4126230"/>
          </a:xfrm>
          <a:prstGeom prst="rect">
            <a:avLst/>
          </a:prstGeom>
        </p:spPr>
      </p:pic>
      <p:pic>
        <p:nvPicPr>
          <p:cNvPr id="9" name="Picture 8" descr="Text&#10;&#10;Description automatically generated">
            <a:extLst>
              <a:ext uri="{FF2B5EF4-FFF2-40B4-BE49-F238E27FC236}">
                <a16:creationId xmlns:a16="http://schemas.microsoft.com/office/drawing/2014/main" id="{AC654E1B-C646-A34C-94A0-7872DA873B96}"/>
              </a:ext>
            </a:extLst>
          </p:cNvPr>
          <p:cNvPicPr>
            <a:picLocks noChangeAspect="1"/>
          </p:cNvPicPr>
          <p:nvPr/>
        </p:nvPicPr>
        <p:blipFill>
          <a:blip r:embed="rId3"/>
          <a:stretch>
            <a:fillRect/>
          </a:stretch>
        </p:blipFill>
        <p:spPr>
          <a:xfrm>
            <a:off x="838200" y="2181179"/>
            <a:ext cx="6794500" cy="3096988"/>
          </a:xfrm>
          <a:prstGeom prst="rect">
            <a:avLst/>
          </a:prstGeom>
        </p:spPr>
      </p:pic>
      <p:sp>
        <p:nvSpPr>
          <p:cNvPr id="3" name="Multiply 2">
            <a:extLst>
              <a:ext uri="{FF2B5EF4-FFF2-40B4-BE49-F238E27FC236}">
                <a16:creationId xmlns:a16="http://schemas.microsoft.com/office/drawing/2014/main" id="{95474416-3BFA-394B-B0EB-B9745D616149}"/>
              </a:ext>
            </a:extLst>
          </p:cNvPr>
          <p:cNvSpPr/>
          <p:nvPr/>
        </p:nvSpPr>
        <p:spPr>
          <a:xfrm>
            <a:off x="4235450" y="1666558"/>
            <a:ext cx="450937" cy="362658"/>
          </a:xfrm>
          <a:prstGeom prst="mathMultiply">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7743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8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Characteristics of  Polymorphism</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838200" y="1562100"/>
            <a:ext cx="10515600" cy="4614863"/>
          </a:xfrm>
        </p:spPr>
        <p:txBody>
          <a:bodyPr/>
          <a:lstStyle/>
          <a:p>
            <a:pPr marL="0" indent="0">
              <a:buNone/>
            </a:pPr>
            <a:r>
              <a:rPr lang="en-US" dirty="0">
                <a:solidFill>
                  <a:schemeClr val="bg1"/>
                </a:solidFill>
              </a:rPr>
              <a:t>Polymorphic Parameters</a:t>
            </a:r>
          </a:p>
          <a:p>
            <a:pPr marL="0" indent="0">
              <a:buNone/>
            </a:pPr>
            <a:endParaRPr lang="en-US" dirty="0">
              <a:solidFill>
                <a:schemeClr val="bg1"/>
              </a:solidFill>
            </a:endParaRPr>
          </a:p>
        </p:txBody>
      </p:sp>
      <p:pic>
        <p:nvPicPr>
          <p:cNvPr id="4" name="Picture 3" descr="A skeleton sitting at a desk with a computer&#10;&#10;Description automatically generated with low confidence">
            <a:extLst>
              <a:ext uri="{FF2B5EF4-FFF2-40B4-BE49-F238E27FC236}">
                <a16:creationId xmlns:a16="http://schemas.microsoft.com/office/drawing/2014/main" id="{9D67FC79-B6E8-0040-B7AA-07AAA6B37B28}"/>
              </a:ext>
            </a:extLst>
          </p:cNvPr>
          <p:cNvPicPr>
            <a:picLocks noChangeAspect="1"/>
          </p:cNvPicPr>
          <p:nvPr/>
        </p:nvPicPr>
        <p:blipFill>
          <a:blip r:embed="rId2"/>
          <a:stretch>
            <a:fillRect/>
          </a:stretch>
        </p:blipFill>
        <p:spPr>
          <a:xfrm>
            <a:off x="8128000" y="1666558"/>
            <a:ext cx="3086100" cy="4126230"/>
          </a:xfrm>
          <a:prstGeom prst="rect">
            <a:avLst/>
          </a:prstGeom>
        </p:spPr>
      </p:pic>
      <p:pic>
        <p:nvPicPr>
          <p:cNvPr id="6" name="Picture 5">
            <a:extLst>
              <a:ext uri="{FF2B5EF4-FFF2-40B4-BE49-F238E27FC236}">
                <a16:creationId xmlns:a16="http://schemas.microsoft.com/office/drawing/2014/main" id="{772A4415-2720-404B-98FF-1DB5EC460135}"/>
              </a:ext>
            </a:extLst>
          </p:cNvPr>
          <p:cNvPicPr>
            <a:picLocks noChangeAspect="1"/>
          </p:cNvPicPr>
          <p:nvPr/>
        </p:nvPicPr>
        <p:blipFill>
          <a:blip r:embed="rId3"/>
          <a:stretch>
            <a:fillRect/>
          </a:stretch>
        </p:blipFill>
        <p:spPr>
          <a:xfrm>
            <a:off x="838200" y="2040730"/>
            <a:ext cx="6769100" cy="3946997"/>
          </a:xfrm>
          <a:prstGeom prst="rect">
            <a:avLst/>
          </a:prstGeom>
        </p:spPr>
      </p:pic>
    </p:spTree>
    <p:extLst>
      <p:ext uri="{BB962C8B-B14F-4D97-AF65-F5344CB8AC3E}">
        <p14:creationId xmlns:p14="http://schemas.microsoft.com/office/powerpoint/2010/main" val="4056700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Super Keyword</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p:txBody>
          <a:bodyPr/>
          <a:lstStyle/>
          <a:p>
            <a:pPr marL="0" indent="0">
              <a:buNone/>
            </a:pPr>
            <a:r>
              <a:rPr lang="en-US" dirty="0">
                <a:solidFill>
                  <a:schemeClr val="bg1"/>
                </a:solidFill>
              </a:rPr>
              <a:t>Super is a keyword. It is used inside a subclass method definition to call a method defined in the super class.</a:t>
            </a:r>
          </a:p>
        </p:txBody>
      </p:sp>
    </p:spTree>
    <p:extLst>
      <p:ext uri="{BB962C8B-B14F-4D97-AF65-F5344CB8AC3E}">
        <p14:creationId xmlns:p14="http://schemas.microsoft.com/office/powerpoint/2010/main" val="323833437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Static v/s Dynamic Polymorphism</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6268401" y="1814513"/>
            <a:ext cx="5631482" cy="4351338"/>
          </a:xfrm>
        </p:spPr>
        <p:txBody>
          <a:bodyPr/>
          <a:lstStyle/>
          <a:p>
            <a:pPr marL="0" indent="0">
              <a:buNone/>
            </a:pPr>
            <a:r>
              <a:rPr lang="en-US" dirty="0">
                <a:solidFill>
                  <a:schemeClr val="bg1"/>
                </a:solidFill>
              </a:rPr>
              <a:t>Dynamic polymorphism relates to Method Overriding.</a:t>
            </a:r>
          </a:p>
          <a:p>
            <a:pPr marL="0" indent="0">
              <a:buNone/>
            </a:pPr>
            <a:r>
              <a:rPr lang="en-US" dirty="0">
                <a:solidFill>
                  <a:schemeClr val="bg1"/>
                </a:solidFill>
              </a:rPr>
              <a:t>Errors can only be determined at run-time.</a:t>
            </a:r>
          </a:p>
          <a:p>
            <a:pPr marL="0" indent="0">
              <a:buNone/>
            </a:pPr>
            <a:endParaRPr lang="en-US" dirty="0">
              <a:solidFill>
                <a:schemeClr val="bg1"/>
              </a:solidFill>
            </a:endParaRPr>
          </a:p>
        </p:txBody>
      </p:sp>
      <p:sp>
        <p:nvSpPr>
          <p:cNvPr id="4" name="Content Placeholder 6">
            <a:extLst>
              <a:ext uri="{FF2B5EF4-FFF2-40B4-BE49-F238E27FC236}">
                <a16:creationId xmlns:a16="http://schemas.microsoft.com/office/drawing/2014/main" id="{6D610C28-7DE8-C349-9BD4-C65D4C38F83B}"/>
              </a:ext>
            </a:extLst>
          </p:cNvPr>
          <p:cNvSpPr txBox="1">
            <a:spLocks/>
          </p:cNvSpPr>
          <p:nvPr/>
        </p:nvSpPr>
        <p:spPr>
          <a:xfrm>
            <a:off x="292107" y="1825625"/>
            <a:ext cx="5631483"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rPr>
              <a:t>Static polymorphism relates to Method Overloading.</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prstClr val="white"/>
                </a:solidFill>
                <a:effectLst/>
                <a:uLnTx/>
                <a:uFillTx/>
                <a:latin typeface="Calibri" panose="020F0502020204030204"/>
                <a:ea typeface="+mn-ea"/>
                <a:cs typeface="+mn-cs"/>
              </a:rPr>
              <a:t>Errors are resolved at compile-time</a:t>
            </a:r>
          </a:p>
        </p:txBody>
      </p:sp>
      <p:cxnSp>
        <p:nvCxnSpPr>
          <p:cNvPr id="5" name="Straight Connector 4">
            <a:extLst>
              <a:ext uri="{FF2B5EF4-FFF2-40B4-BE49-F238E27FC236}">
                <a16:creationId xmlns:a16="http://schemas.microsoft.com/office/drawing/2014/main" id="{C1A47F08-CD51-D842-BC41-BC570FF64327}"/>
              </a:ext>
            </a:extLst>
          </p:cNvPr>
          <p:cNvCxnSpPr/>
          <p:nvPr/>
        </p:nvCxnSpPr>
        <p:spPr>
          <a:xfrm>
            <a:off x="6096000" y="1825625"/>
            <a:ext cx="0" cy="4219575"/>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A0E7F40F-0B00-7943-88BF-17A7182E0A1F}"/>
              </a:ext>
            </a:extLst>
          </p:cNvPr>
          <p:cNvPicPr>
            <a:picLocks noChangeAspect="1"/>
          </p:cNvPicPr>
          <p:nvPr/>
        </p:nvPicPr>
        <p:blipFill>
          <a:blip r:embed="rId2"/>
          <a:stretch>
            <a:fillRect/>
          </a:stretch>
        </p:blipFill>
        <p:spPr>
          <a:xfrm>
            <a:off x="362909" y="3771900"/>
            <a:ext cx="4920292" cy="1028700"/>
          </a:xfrm>
          <a:prstGeom prst="rect">
            <a:avLst/>
          </a:prstGeom>
        </p:spPr>
      </p:pic>
      <p:pic>
        <p:nvPicPr>
          <p:cNvPr id="10" name="Picture 9" descr="Graphical user interface, text, application&#10;&#10;Description automatically generated">
            <a:extLst>
              <a:ext uri="{FF2B5EF4-FFF2-40B4-BE49-F238E27FC236}">
                <a16:creationId xmlns:a16="http://schemas.microsoft.com/office/drawing/2014/main" id="{523BE81A-96D9-FE47-B12E-9123AFFBAA46}"/>
              </a:ext>
            </a:extLst>
          </p:cNvPr>
          <p:cNvPicPr>
            <a:picLocks noChangeAspect="1"/>
          </p:cNvPicPr>
          <p:nvPr/>
        </p:nvPicPr>
        <p:blipFill>
          <a:blip r:embed="rId3"/>
          <a:stretch>
            <a:fillRect/>
          </a:stretch>
        </p:blipFill>
        <p:spPr>
          <a:xfrm>
            <a:off x="6384780" y="3771900"/>
            <a:ext cx="5444311" cy="1587500"/>
          </a:xfrm>
          <a:prstGeom prst="rect">
            <a:avLst/>
          </a:prstGeom>
        </p:spPr>
      </p:pic>
    </p:spTree>
    <p:extLst>
      <p:ext uri="{BB962C8B-B14F-4D97-AF65-F5344CB8AC3E}">
        <p14:creationId xmlns:p14="http://schemas.microsoft.com/office/powerpoint/2010/main" val="4117849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8" presetClass="entr" presetSubtype="12" fill="hold"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Effect transition="in" filter="strips(downLeft)">
                                      <p:cBhvr>
                                        <p:cTn id="13" dur="500"/>
                                        <p:tgtEl>
                                          <p:spTgt spid="4">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8" presetClass="entr" presetSubtype="12" fill="hold" nodeType="clickEffect">
                                  <p:stCondLst>
                                    <p:cond delay="0"/>
                                  </p:stCondLst>
                                  <p:childTnLst>
                                    <p:set>
                                      <p:cBhvr>
                                        <p:cTn id="17" dur="1" fill="hold">
                                          <p:stCondLst>
                                            <p:cond delay="0"/>
                                          </p:stCondLst>
                                        </p:cTn>
                                        <p:tgtEl>
                                          <p:spTgt spid="7">
                                            <p:txEl>
                                              <p:pRg st="0" end="0"/>
                                            </p:txEl>
                                          </p:spTgt>
                                        </p:tgtEl>
                                        <p:attrNameLst>
                                          <p:attrName>style.visibility</p:attrName>
                                        </p:attrNameLst>
                                      </p:cBhvr>
                                      <p:to>
                                        <p:strVal val="visible"/>
                                      </p:to>
                                    </p:set>
                                    <p:animEffect transition="in" filter="strips(downLeft)">
                                      <p:cBhvr>
                                        <p:cTn id="18" dur="500"/>
                                        <p:tgtEl>
                                          <p:spTgt spid="7">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8" presetClass="entr" presetSubtype="12" fill="hold" nodeType="clickEffect">
                                  <p:stCondLst>
                                    <p:cond delay="0"/>
                                  </p:stCondLst>
                                  <p:childTnLst>
                                    <p:set>
                                      <p:cBhvr>
                                        <p:cTn id="22" dur="1" fill="hold">
                                          <p:stCondLst>
                                            <p:cond delay="0"/>
                                          </p:stCondLst>
                                        </p:cTn>
                                        <p:tgtEl>
                                          <p:spTgt spid="4">
                                            <p:txEl>
                                              <p:pRg st="1" end="1"/>
                                            </p:txEl>
                                          </p:spTgt>
                                        </p:tgtEl>
                                        <p:attrNameLst>
                                          <p:attrName>style.visibility</p:attrName>
                                        </p:attrNameLst>
                                      </p:cBhvr>
                                      <p:to>
                                        <p:strVal val="visible"/>
                                      </p:to>
                                    </p:set>
                                    <p:animEffect transition="in" filter="strips(downLeft)">
                                      <p:cBhvr>
                                        <p:cTn id="23" dur="500"/>
                                        <p:tgtEl>
                                          <p:spTgt spid="4">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8" presetClass="entr" presetSubtype="12" fill="hold" nodeType="clickEffect">
                                  <p:stCondLst>
                                    <p:cond delay="0"/>
                                  </p:stCondLst>
                                  <p:childTnLst>
                                    <p:set>
                                      <p:cBhvr>
                                        <p:cTn id="27" dur="1" fill="hold">
                                          <p:stCondLst>
                                            <p:cond delay="0"/>
                                          </p:stCondLst>
                                        </p:cTn>
                                        <p:tgtEl>
                                          <p:spTgt spid="7">
                                            <p:txEl>
                                              <p:pRg st="1" end="1"/>
                                            </p:txEl>
                                          </p:spTgt>
                                        </p:tgtEl>
                                        <p:attrNameLst>
                                          <p:attrName>style.visibility</p:attrName>
                                        </p:attrNameLst>
                                      </p:cBhvr>
                                      <p:to>
                                        <p:strVal val="visible"/>
                                      </p:to>
                                    </p:set>
                                    <p:animEffect transition="in" filter="strips(downLeft)">
                                      <p:cBhvr>
                                        <p:cTn id="28" dur="500"/>
                                        <p:tgtEl>
                                          <p:spTgt spid="7">
                                            <p:txEl>
                                              <p:pRg st="1" end="1"/>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8"/>
                                        </p:tgtEl>
                                        <p:attrNameLst>
                                          <p:attrName>style.visibility</p:attrName>
                                        </p:attrNameLst>
                                      </p:cBhvr>
                                      <p:to>
                                        <p:strVal val="visible"/>
                                      </p:to>
                                    </p:set>
                                    <p:anim calcmode="lin" valueType="num">
                                      <p:cBhvr additive="base">
                                        <p:cTn id="33" dur="500" fill="hold"/>
                                        <p:tgtEl>
                                          <p:spTgt spid="8"/>
                                        </p:tgtEl>
                                        <p:attrNameLst>
                                          <p:attrName>ppt_x</p:attrName>
                                        </p:attrNameLst>
                                      </p:cBhvr>
                                      <p:tavLst>
                                        <p:tav tm="0">
                                          <p:val>
                                            <p:strVal val="#ppt_x"/>
                                          </p:val>
                                        </p:tav>
                                        <p:tav tm="100000">
                                          <p:val>
                                            <p:strVal val="#ppt_x"/>
                                          </p:val>
                                        </p:tav>
                                      </p:tavLst>
                                    </p:anim>
                                    <p:anim calcmode="lin" valueType="num">
                                      <p:cBhvr additive="base">
                                        <p:cTn id="3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Advantages of Polymorphism</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p:txBody>
          <a:bodyPr/>
          <a:lstStyle/>
          <a:p>
            <a:pPr marL="0" indent="0">
              <a:buNone/>
            </a:pPr>
            <a:r>
              <a:rPr lang="en-US" dirty="0">
                <a:solidFill>
                  <a:schemeClr val="bg1"/>
                </a:solidFill>
              </a:rPr>
              <a:t>Programmer's code can be reused via Polymorphism.</a:t>
            </a:r>
          </a:p>
          <a:p>
            <a:pPr marL="0" indent="0">
              <a:buNone/>
            </a:pPr>
            <a:r>
              <a:rPr lang="en-US" dirty="0">
                <a:solidFill>
                  <a:schemeClr val="bg1"/>
                </a:solidFill>
              </a:rPr>
              <a:t>Supports single variable name for multiple datatypes.</a:t>
            </a:r>
          </a:p>
          <a:p>
            <a:pPr marL="0" indent="0">
              <a:buNone/>
            </a:pPr>
            <a:r>
              <a:rPr lang="en-US" dirty="0">
                <a:solidFill>
                  <a:schemeClr val="bg1"/>
                </a:solidFill>
              </a:rPr>
              <a:t>Reduces coupling between different functionalities.</a:t>
            </a:r>
          </a:p>
        </p:txBody>
      </p:sp>
    </p:spTree>
    <p:extLst>
      <p:ext uri="{BB962C8B-B14F-4D97-AF65-F5344CB8AC3E}">
        <p14:creationId xmlns:p14="http://schemas.microsoft.com/office/powerpoint/2010/main" val="278596411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Disadvantages of Polymorphism</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p:txBody>
          <a:bodyPr/>
          <a:lstStyle/>
          <a:p>
            <a:pPr marL="0" indent="0">
              <a:buNone/>
            </a:pPr>
            <a:r>
              <a:rPr lang="en-US" dirty="0">
                <a:solidFill>
                  <a:schemeClr val="bg1"/>
                </a:solidFill>
              </a:rPr>
              <a:t>Polymorphism ends up raising performance issues in real-time.</a:t>
            </a:r>
          </a:p>
          <a:p>
            <a:pPr marL="0" indent="0">
              <a:buNone/>
            </a:pPr>
            <a:r>
              <a:rPr lang="en-US" dirty="0">
                <a:solidFill>
                  <a:schemeClr val="bg1"/>
                </a:solidFill>
              </a:rPr>
              <a:t>Polymorphism reduces readability of the code.</a:t>
            </a:r>
          </a:p>
          <a:p>
            <a:pPr marL="0" indent="0">
              <a:buNone/>
            </a:pPr>
            <a:r>
              <a:rPr lang="en-US" dirty="0">
                <a:solidFill>
                  <a:schemeClr val="bg1"/>
                </a:solidFill>
              </a:rPr>
              <a:t>Programmers find Polymorphism difficult to implement.</a:t>
            </a:r>
          </a:p>
        </p:txBody>
      </p:sp>
    </p:spTree>
    <p:extLst>
      <p:ext uri="{BB962C8B-B14F-4D97-AF65-F5344CB8AC3E}">
        <p14:creationId xmlns:p14="http://schemas.microsoft.com/office/powerpoint/2010/main" val="208347956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Summary of Polymorphism</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algn="just">
              <a:buFont typeface="Wingdings" pitchFamily="2" charset="2"/>
              <a:buChar char="Ø"/>
            </a:pPr>
            <a:r>
              <a:rPr lang="en-US" sz="2400" dirty="0">
                <a:solidFill>
                  <a:schemeClr val="bg1"/>
                </a:solidFill>
              </a:rPr>
              <a:t>The same method name is used several times</a:t>
            </a:r>
          </a:p>
          <a:p>
            <a:pPr algn="just">
              <a:buFont typeface="Wingdings" pitchFamily="2" charset="2"/>
              <a:buChar char="Ø"/>
            </a:pPr>
            <a:r>
              <a:rPr lang="en-US" sz="2400" dirty="0">
                <a:solidFill>
                  <a:schemeClr val="bg1"/>
                </a:solidFill>
              </a:rPr>
              <a:t>Different methods of the same name can be called from an object</a:t>
            </a:r>
          </a:p>
          <a:p>
            <a:pPr algn="just">
              <a:buFont typeface="Wingdings" pitchFamily="2" charset="2"/>
              <a:buChar char="Ø"/>
            </a:pPr>
            <a:r>
              <a:rPr lang="en-US" sz="2400" dirty="0">
                <a:solidFill>
                  <a:schemeClr val="bg1"/>
                </a:solidFill>
              </a:rPr>
              <a:t>All Java objects can be considered polymorphic (at the minimum, they are of their own type and instances of the Object class)</a:t>
            </a:r>
          </a:p>
          <a:p>
            <a:pPr algn="just">
              <a:buFont typeface="Wingdings" pitchFamily="2" charset="2"/>
              <a:buChar char="Ø"/>
            </a:pPr>
            <a:r>
              <a:rPr lang="en-US" sz="2400" dirty="0">
                <a:solidFill>
                  <a:schemeClr val="bg1"/>
                </a:solidFill>
              </a:rPr>
              <a:t>Static polymorphism in Java is implemented by method overloading</a:t>
            </a:r>
          </a:p>
          <a:p>
            <a:pPr algn="just">
              <a:buFont typeface="Wingdings" pitchFamily="2" charset="2"/>
              <a:buChar char="Ø"/>
            </a:pPr>
            <a:r>
              <a:rPr lang="en-US" sz="2400" dirty="0">
                <a:solidFill>
                  <a:schemeClr val="bg1"/>
                </a:solidFill>
              </a:rPr>
              <a:t>Dynamic polymorphism in Java is implemented by method overriding</a:t>
            </a:r>
          </a:p>
        </p:txBody>
      </p:sp>
    </p:spTree>
    <p:extLst>
      <p:ext uri="{BB962C8B-B14F-4D97-AF65-F5344CB8AC3E}">
        <p14:creationId xmlns:p14="http://schemas.microsoft.com/office/powerpoint/2010/main" val="1079274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solidFill>
            <a:schemeClr val="tx1"/>
          </a:solidFill>
        </p:spPr>
        <p:txBody>
          <a:bodyPr>
            <a:normAutofit/>
          </a:bodyPr>
          <a:lstStyle/>
          <a:p>
            <a:pPr algn="r"/>
            <a:r>
              <a:rPr lang="en-US" sz="4800" dirty="0">
                <a:solidFill>
                  <a:schemeClr val="bg1"/>
                </a:solidFill>
              </a:rPr>
              <a:t>What is Access Modifiers?</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543697" y="1690688"/>
            <a:ext cx="11034584" cy="4388835"/>
          </a:xfrm>
        </p:spPr>
        <p:txBody>
          <a:bodyPr>
            <a:normAutofit lnSpcReduction="10000"/>
          </a:bodyPr>
          <a:lstStyle/>
          <a:p>
            <a:pPr marL="0" indent="0" algn="just">
              <a:buNone/>
            </a:pPr>
            <a:r>
              <a:rPr lang="en-US" dirty="0">
                <a:solidFill>
                  <a:schemeClr val="bg1"/>
                </a:solidFill>
              </a:rPr>
              <a:t>Modifier is a word or phrase or clause that describes, changes or modifies the meaning of another word or phrase in some ways.</a:t>
            </a:r>
          </a:p>
          <a:p>
            <a:pPr marL="0" indent="0" algn="just">
              <a:buNone/>
            </a:pPr>
            <a:r>
              <a:rPr lang="en-US" dirty="0">
                <a:solidFill>
                  <a:schemeClr val="bg1"/>
                </a:solidFill>
              </a:rPr>
              <a:t>Access modifiers helps to restrict the scope of a class, constructor, variable, method or data member.</a:t>
            </a:r>
          </a:p>
          <a:p>
            <a:pPr marL="0" indent="0" algn="just">
              <a:buNone/>
            </a:pPr>
            <a:r>
              <a:rPr lang="en-US" dirty="0">
                <a:solidFill>
                  <a:schemeClr val="bg1"/>
                </a:solidFill>
              </a:rPr>
              <a:t>Java provides  number of access control modifiers to set access level for classes, variables, methods and constructors.</a:t>
            </a:r>
          </a:p>
          <a:p>
            <a:pPr marL="0" indent="0" algn="just">
              <a:buNone/>
            </a:pPr>
            <a:r>
              <a:rPr lang="en-US" dirty="0">
                <a:solidFill>
                  <a:schemeClr val="bg1"/>
                </a:solidFill>
              </a:rPr>
              <a:t>The four access levels are:</a:t>
            </a:r>
          </a:p>
          <a:p>
            <a:pPr lvl="1" algn="just"/>
            <a:r>
              <a:rPr lang="en-US" dirty="0">
                <a:solidFill>
                  <a:schemeClr val="bg1"/>
                </a:solidFill>
              </a:rPr>
              <a:t>default</a:t>
            </a:r>
          </a:p>
          <a:p>
            <a:pPr lvl="1" algn="just"/>
            <a:r>
              <a:rPr lang="en-US" dirty="0">
                <a:solidFill>
                  <a:schemeClr val="bg1"/>
                </a:solidFill>
              </a:rPr>
              <a:t>private</a:t>
            </a:r>
          </a:p>
          <a:p>
            <a:pPr lvl="1" algn="just"/>
            <a:r>
              <a:rPr lang="en-US" dirty="0">
                <a:solidFill>
                  <a:schemeClr val="bg1"/>
                </a:solidFill>
              </a:rPr>
              <a:t>public</a:t>
            </a:r>
          </a:p>
          <a:p>
            <a:pPr lvl="1" algn="just"/>
            <a:r>
              <a:rPr lang="en-US" dirty="0">
                <a:solidFill>
                  <a:schemeClr val="bg1"/>
                </a:solidFill>
              </a:rPr>
              <a:t>protected</a:t>
            </a:r>
          </a:p>
        </p:txBody>
      </p:sp>
    </p:spTree>
    <p:extLst>
      <p:ext uri="{BB962C8B-B14F-4D97-AF65-F5344CB8AC3E}">
        <p14:creationId xmlns:p14="http://schemas.microsoft.com/office/powerpoint/2010/main" val="28632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4" end="4"/>
                                            </p:txEl>
                                          </p:spTgt>
                                        </p:tgtEl>
                                        <p:attrNameLst>
                                          <p:attrName>style.visibility</p:attrName>
                                        </p:attrNameLst>
                                      </p:cBhvr>
                                      <p:to>
                                        <p:strVal val="visible"/>
                                      </p:to>
                                    </p:set>
                                    <p:anim calcmode="lin" valueType="num">
                                      <p:cBhvr additive="base">
                                        <p:cTn id="7"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xEl>
                                              <p:pRg st="5" end="5"/>
                                            </p:txEl>
                                          </p:spTgt>
                                        </p:tgtEl>
                                        <p:attrNameLst>
                                          <p:attrName>style.visibility</p:attrName>
                                        </p:attrNameLst>
                                      </p:cBhvr>
                                      <p:to>
                                        <p:strVal val="visible"/>
                                      </p:to>
                                    </p:set>
                                    <p:anim calcmode="lin" valueType="num">
                                      <p:cBhvr additive="base">
                                        <p:cTn id="13" dur="500" fill="hold"/>
                                        <p:tgtEl>
                                          <p:spTgt spid="7">
                                            <p:txEl>
                                              <p:pRg st="5" end="5"/>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xEl>
                                              <p:pRg st="6" end="6"/>
                                            </p:txEl>
                                          </p:spTgt>
                                        </p:tgtEl>
                                        <p:attrNameLst>
                                          <p:attrName>style.visibility</p:attrName>
                                        </p:attrNameLst>
                                      </p:cBhvr>
                                      <p:to>
                                        <p:strVal val="visible"/>
                                      </p:to>
                                    </p:set>
                                    <p:anim calcmode="lin" valueType="num">
                                      <p:cBhvr additive="base">
                                        <p:cTn id="19" dur="500" fill="hold"/>
                                        <p:tgtEl>
                                          <p:spTgt spid="7">
                                            <p:txEl>
                                              <p:pRg st="6" end="6"/>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
                                            <p:txEl>
                                              <p:pRg st="7" end="7"/>
                                            </p:txEl>
                                          </p:spTgt>
                                        </p:tgtEl>
                                        <p:attrNameLst>
                                          <p:attrName>style.visibility</p:attrName>
                                        </p:attrNameLst>
                                      </p:cBhvr>
                                      <p:to>
                                        <p:strVal val="visible"/>
                                      </p:to>
                                    </p:set>
                                    <p:anim calcmode="lin" valueType="num">
                                      <p:cBhvr additive="base">
                                        <p:cTn id="25" dur="500" fill="hold"/>
                                        <p:tgtEl>
                                          <p:spTgt spid="7">
                                            <p:txEl>
                                              <p:pRg st="7" end="7"/>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Program</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0" indent="0" algn="just">
              <a:buNone/>
            </a:pPr>
            <a:r>
              <a:rPr lang="en-US" sz="2400" dirty="0">
                <a:solidFill>
                  <a:schemeClr val="bg1"/>
                </a:solidFill>
              </a:rPr>
              <a:t>There is a car, which has attributes model and price, and the car has functionalities start, stop and move. Also, there is a driver, having attributes name and age, and the behavior drive.</a:t>
            </a:r>
          </a:p>
          <a:p>
            <a:pPr marL="0" indent="0" algn="just">
              <a:buNone/>
            </a:pPr>
            <a:r>
              <a:rPr lang="en-US" sz="2400" dirty="0">
                <a:solidFill>
                  <a:schemeClr val="bg1"/>
                </a:solidFill>
              </a:rPr>
              <a:t>Model the classes Car and Driver. You need to take care of the accessibility of the attributes from outside the class for the best design.</a:t>
            </a:r>
          </a:p>
        </p:txBody>
      </p:sp>
    </p:spTree>
    <p:extLst>
      <p:ext uri="{BB962C8B-B14F-4D97-AF65-F5344CB8AC3E}">
        <p14:creationId xmlns:p14="http://schemas.microsoft.com/office/powerpoint/2010/main" val="3773852236"/>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556054" y="457200"/>
            <a:ext cx="10797746" cy="840260"/>
          </a:xfrm>
          <a:solidFill>
            <a:schemeClr val="tx1"/>
          </a:solidFill>
        </p:spPr>
        <p:txBody>
          <a:bodyPr>
            <a:normAutofit/>
          </a:bodyPr>
          <a:lstStyle/>
          <a:p>
            <a:pPr algn="r"/>
            <a:r>
              <a:rPr lang="en-US" sz="4800" dirty="0">
                <a:solidFill>
                  <a:schemeClr val="bg1"/>
                </a:solidFill>
              </a:rPr>
              <a:t>Program</a:t>
            </a:r>
          </a:p>
        </p:txBody>
      </p:sp>
      <p:sp>
        <p:nvSpPr>
          <p:cNvPr id="7" name="Content Placeholder 6">
            <a:extLst>
              <a:ext uri="{FF2B5EF4-FFF2-40B4-BE49-F238E27FC236}">
                <a16:creationId xmlns:a16="http://schemas.microsoft.com/office/drawing/2014/main" id="{D8AAE848-005A-514A-8E2D-77989F36B80E}"/>
              </a:ext>
            </a:extLst>
          </p:cNvPr>
          <p:cNvSpPr>
            <a:spLocks noGrp="1"/>
          </p:cNvSpPr>
          <p:nvPr>
            <p:ph idx="1"/>
          </p:nvPr>
        </p:nvSpPr>
        <p:spPr>
          <a:xfrm>
            <a:off x="444844" y="1297460"/>
            <a:ext cx="11343502" cy="5195416"/>
          </a:xfrm>
        </p:spPr>
        <p:txBody>
          <a:bodyPr>
            <a:normAutofit/>
          </a:bodyPr>
          <a:lstStyle/>
          <a:p>
            <a:pPr marL="0" indent="0" algn="just">
              <a:buNone/>
            </a:pPr>
            <a:r>
              <a:rPr lang="en-US" sz="2400" dirty="0">
                <a:solidFill>
                  <a:schemeClr val="bg1"/>
                </a:solidFill>
              </a:rPr>
              <a:t>ENJOY COFFEE IN THE CAR! – (use of All OOPs concepts in one program)</a:t>
            </a:r>
          </a:p>
          <a:p>
            <a:pPr marL="0" indent="0" algn="just">
              <a:buNone/>
            </a:pPr>
            <a:r>
              <a:rPr lang="en-US" sz="2400" dirty="0">
                <a:solidFill>
                  <a:schemeClr val="bg1"/>
                </a:solidFill>
              </a:rPr>
              <a:t>The application is: Choose your luxury car and enjoy coffee or tea as per your choice while driving.</a:t>
            </a:r>
          </a:p>
        </p:txBody>
      </p:sp>
    </p:spTree>
    <p:extLst>
      <p:ext uri="{BB962C8B-B14F-4D97-AF65-F5344CB8AC3E}">
        <p14:creationId xmlns:p14="http://schemas.microsoft.com/office/powerpoint/2010/main" val="68987744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6D59A4-2956-6F49-AB59-38D6ECE2624D}"/>
              </a:ext>
            </a:extLst>
          </p:cNvPr>
          <p:cNvSpPr>
            <a:spLocks noGrp="1"/>
          </p:cNvSpPr>
          <p:nvPr>
            <p:ph type="title"/>
          </p:nvPr>
        </p:nvSpPr>
        <p:spPr>
          <a:xfrm>
            <a:off x="6590662" y="4267832"/>
            <a:ext cx="4805996" cy="1297115"/>
          </a:xfrm>
        </p:spPr>
        <p:txBody>
          <a:bodyPr vert="horz" lIns="91440" tIns="45720" rIns="91440" bIns="45720" rtlCol="0" anchor="t">
            <a:normAutofit/>
          </a:bodyPr>
          <a:lstStyle/>
          <a:p>
            <a:r>
              <a:rPr lang="en-US" sz="4000" kern="1200" dirty="0">
                <a:solidFill>
                  <a:schemeClr val="tx2"/>
                </a:solidFill>
                <a:latin typeface="+mj-lt"/>
                <a:ea typeface="+mj-ea"/>
                <a:cs typeface="+mj-cs"/>
              </a:rPr>
              <a:t>Thank You</a:t>
            </a:r>
          </a:p>
        </p:txBody>
      </p:sp>
      <p:pic>
        <p:nvPicPr>
          <p:cNvPr id="8" name="Graphic 7" descr="Smiling Face with No Fill">
            <a:extLst>
              <a:ext uri="{FF2B5EF4-FFF2-40B4-BE49-F238E27FC236}">
                <a16:creationId xmlns:a16="http://schemas.microsoft.com/office/drawing/2014/main" id="{13B3284B-A9E4-4AB8-A812-8EC8595E965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15" name="Group 14">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6" name="Freeform: Shape 15">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7495703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{A119E90B-A99C-AE4A-9BE9-A16DB7B1B26E}tf16401378</Template>
  <TotalTime>9055</TotalTime>
  <Words>3604</Words>
  <Application>Microsoft Macintosh PowerPoint</Application>
  <PresentationFormat>Widescreen</PresentationFormat>
  <Paragraphs>546</Paragraphs>
  <Slides>92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92</vt:i4>
      </vt:variant>
    </vt:vector>
  </HeadingPairs>
  <TitlesOfParts>
    <vt:vector size="98" baseType="lpstr">
      <vt:lpstr>Arial</vt:lpstr>
      <vt:lpstr>Calibri</vt:lpstr>
      <vt:lpstr>Calibri Light</vt:lpstr>
      <vt:lpstr>Cambria Math</vt:lpstr>
      <vt:lpstr>Wingdings</vt:lpstr>
      <vt:lpstr>Office Theme</vt:lpstr>
      <vt:lpstr>Agenda </vt:lpstr>
      <vt:lpstr>Objects &amp; Classes</vt:lpstr>
      <vt:lpstr>objects</vt:lpstr>
      <vt:lpstr>What is class?</vt:lpstr>
      <vt:lpstr>What is class?</vt:lpstr>
      <vt:lpstr>Pcakage</vt:lpstr>
      <vt:lpstr>What is Java Package?</vt:lpstr>
      <vt:lpstr>Access Modifiers</vt:lpstr>
      <vt:lpstr>What is Access Modifiers?</vt:lpstr>
      <vt:lpstr>Access Control Modifiers</vt:lpstr>
      <vt:lpstr>Access Control Modifiers</vt:lpstr>
      <vt:lpstr>Java Methods</vt:lpstr>
      <vt:lpstr>Java Methods</vt:lpstr>
      <vt:lpstr>Java Methods - Syntax</vt:lpstr>
      <vt:lpstr>Scanner Class</vt:lpstr>
      <vt:lpstr>Scanner class</vt:lpstr>
      <vt:lpstr>Scanner class methods</vt:lpstr>
      <vt:lpstr>Java Program</vt:lpstr>
      <vt:lpstr>Arrays</vt:lpstr>
      <vt:lpstr>Arrays</vt:lpstr>
      <vt:lpstr>Arrays</vt:lpstr>
      <vt:lpstr>Array Declaration</vt:lpstr>
      <vt:lpstr>Array Declaration</vt:lpstr>
      <vt:lpstr>Types of Arrays</vt:lpstr>
      <vt:lpstr>Types of Arrays</vt:lpstr>
      <vt:lpstr>Types of Arrays</vt:lpstr>
      <vt:lpstr>Arrays – Memory Allocation  </vt:lpstr>
      <vt:lpstr>Array Program</vt:lpstr>
      <vt:lpstr>Strings</vt:lpstr>
      <vt:lpstr>Strings in Java</vt:lpstr>
      <vt:lpstr>Immutability of Strings</vt:lpstr>
      <vt:lpstr>Constructor</vt:lpstr>
      <vt:lpstr>What is A Constructor?</vt:lpstr>
      <vt:lpstr>Rules for using Constructors</vt:lpstr>
      <vt:lpstr>Default Constructor</vt:lpstr>
      <vt:lpstr>Parameterized Constructor</vt:lpstr>
      <vt:lpstr>this keyword</vt:lpstr>
      <vt:lpstr>this keyword</vt:lpstr>
      <vt:lpstr>Constructor v/s Method</vt:lpstr>
      <vt:lpstr>OOPs Concepts</vt:lpstr>
      <vt:lpstr>OOPs Concepts</vt:lpstr>
      <vt:lpstr>Abstraction</vt:lpstr>
      <vt:lpstr>Abstraction</vt:lpstr>
      <vt:lpstr>Summary of Abstraction</vt:lpstr>
      <vt:lpstr>Encapsulation</vt:lpstr>
      <vt:lpstr>Encapsulation</vt:lpstr>
      <vt:lpstr>Encapsulation - Example</vt:lpstr>
      <vt:lpstr>Encapsulation - Example</vt:lpstr>
      <vt:lpstr>Encapsulation - Example</vt:lpstr>
      <vt:lpstr>Summary of Encapsulation</vt:lpstr>
      <vt:lpstr>Inheritance</vt:lpstr>
      <vt:lpstr>Inheritance</vt:lpstr>
      <vt:lpstr>Types of Inheritance</vt:lpstr>
      <vt:lpstr>Single Inheritance</vt:lpstr>
      <vt:lpstr>Multiple Inheritance</vt:lpstr>
      <vt:lpstr>Hierarchical Inheritance</vt:lpstr>
      <vt:lpstr>Hybrid Inheritance</vt:lpstr>
      <vt:lpstr>Multiple Inheritance</vt:lpstr>
      <vt:lpstr>Summary of Inheritance</vt:lpstr>
      <vt:lpstr>Polymorphism</vt:lpstr>
      <vt:lpstr>Polymorphism</vt:lpstr>
      <vt:lpstr>What is Polymorphism</vt:lpstr>
      <vt:lpstr>Example of Polymorphism</vt:lpstr>
      <vt:lpstr>Polymorphism in Java</vt:lpstr>
      <vt:lpstr>Types of Polymorphism</vt:lpstr>
      <vt:lpstr>Types of Polymorphism</vt:lpstr>
      <vt:lpstr>Static Polymorphism</vt:lpstr>
      <vt:lpstr>Method Overloading</vt:lpstr>
      <vt:lpstr>Method Overloading</vt:lpstr>
      <vt:lpstr>Classic Example of Method Overloading</vt:lpstr>
      <vt:lpstr>Constructor Overloading</vt:lpstr>
      <vt:lpstr>Constructor Overloading</vt:lpstr>
      <vt:lpstr>Dynamic Polymorphism</vt:lpstr>
      <vt:lpstr>Method Overriding</vt:lpstr>
      <vt:lpstr>Method Overriding</vt:lpstr>
      <vt:lpstr>Rules of Method Overriding</vt:lpstr>
      <vt:lpstr>Rules of Method Overriding</vt:lpstr>
      <vt:lpstr>Rules of Method Overriding</vt:lpstr>
      <vt:lpstr>Rules of Method Overriding</vt:lpstr>
      <vt:lpstr>Rules of Method Overriding</vt:lpstr>
      <vt:lpstr>Rules of Method Overriding</vt:lpstr>
      <vt:lpstr>Characteristics of  Polymorphism</vt:lpstr>
      <vt:lpstr>Characteristics of  Polymorphism</vt:lpstr>
      <vt:lpstr>Characteristics of  Polymorphism</vt:lpstr>
      <vt:lpstr>Super Keyword</vt:lpstr>
      <vt:lpstr>Static v/s Dynamic Polymorphism</vt:lpstr>
      <vt:lpstr>Advantages of Polymorphism</vt:lpstr>
      <vt:lpstr>Disadvantages of Polymorphism</vt:lpstr>
      <vt:lpstr>Summary of Polymorphism</vt:lpstr>
      <vt:lpstr>Program</vt:lpstr>
      <vt:lpstr>Program</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Agenda </dc:title>
  <dc:creator>Sree Kalyan Devaki</dc:creator>
  <cp:lastModifiedBy>Sree Kalyan Devaki</cp:lastModifiedBy>
  <cp:revision>94</cp:revision>
  <dcterms:created xsi:type="dcterms:W3CDTF">2022-02-18T07:20:58Z</dcterms:created>
  <dcterms:modified xsi:type="dcterms:W3CDTF">2022-03-14T04:42:05Z</dcterms:modified>
</cp:coreProperties>
</file>

<file path=docProps/thumbnail.jpeg>
</file>